
<file path=[Content_Types].xml><?xml version="1.0" encoding="utf-8"?>
<Types xmlns="http://schemas.openxmlformats.org/package/2006/content-types">
  <Override PartName="/ppt/slides/slide18.xml" ContentType="application/vnd.openxmlformats-officedocument.presentationml.slide+xml"/>
  <Override PartName="/ppt/slideLayouts/slideLayout15.xml" ContentType="application/vnd.openxmlformats-officedocument.presentationml.slideLayout+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slides/slide34.xml" ContentType="application/vnd.openxmlformats-officedocument.presentationml.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2.xml" ContentType="application/vnd.openxmlformats-officedocument.presentationml.slide+xml"/>
  <Override PartName="/ppt/slides/slide30.xml" ContentType="application/vnd.openxmlformats-officedocument.presentationml.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slideLayouts/slideLayout16.xml" ContentType="application/vnd.openxmlformats-officedocument.presentationml.slideLayout+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slides/slide31.xml" ContentType="application/vnd.openxmlformats-officedocument.presentationml.slide+xml"/>
  <Override PartName="/ppt/slideLayouts/slideLayout17.xml" ContentType="application/vnd.openxmlformats-officedocument.presentationml.slideLayout+xml"/>
  <Override PartName="/ppt/slides/slide16.xml" ContentType="application/vnd.openxmlformats-officedocument.presentationml.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Layouts/slideLayout18.xml" ContentType="application/vnd.openxmlformats-officedocument.presentationml.slideLayout+xml"/>
  <Override PartName="/ppt/slides/slide17.xml" ContentType="application/vnd.openxmlformats-officedocument.presentationml.slide+xml"/>
  <Override PartName="/ppt/slideLayouts/slideLayout14.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37"/>
  </p:notesMasterIdLst>
  <p:handoutMasterIdLst>
    <p:handoutMasterId r:id="rId38"/>
  </p:handoutMasterIdLst>
  <p:sldIdLst>
    <p:sldId id="258" r:id="rId2"/>
    <p:sldId id="269" r:id="rId3"/>
    <p:sldId id="259" r:id="rId4"/>
    <p:sldId id="290" r:id="rId5"/>
    <p:sldId id="260" r:id="rId6"/>
    <p:sldId id="261" r:id="rId7"/>
    <p:sldId id="262" r:id="rId8"/>
    <p:sldId id="264" r:id="rId9"/>
    <p:sldId id="263" r:id="rId10"/>
    <p:sldId id="265" r:id="rId11"/>
    <p:sldId id="266" r:id="rId12"/>
    <p:sldId id="285" r:id="rId13"/>
    <p:sldId id="271" r:id="rId14"/>
    <p:sldId id="291" r:id="rId15"/>
    <p:sldId id="278" r:id="rId16"/>
    <p:sldId id="292" r:id="rId17"/>
    <p:sldId id="293" r:id="rId18"/>
    <p:sldId id="275" r:id="rId19"/>
    <p:sldId id="301" r:id="rId20"/>
    <p:sldId id="272" r:id="rId21"/>
    <p:sldId id="295" r:id="rId22"/>
    <p:sldId id="296" r:id="rId23"/>
    <p:sldId id="297" r:id="rId24"/>
    <p:sldId id="298" r:id="rId25"/>
    <p:sldId id="281" r:id="rId26"/>
    <p:sldId id="299" r:id="rId27"/>
    <p:sldId id="300" r:id="rId28"/>
    <p:sldId id="302" r:id="rId29"/>
    <p:sldId id="276" r:id="rId30"/>
    <p:sldId id="286" r:id="rId31"/>
    <p:sldId id="282" r:id="rId32"/>
    <p:sldId id="303" r:id="rId33"/>
    <p:sldId id="277" r:id="rId34"/>
    <p:sldId id="257" r:id="rId35"/>
    <p:sldId id="284"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0" name="maire ni mhordha" initials="mn" lastIdx="0" clrIdx="0"/>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6"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547" autoAdjust="0"/>
    <p:restoredTop sz="94660"/>
  </p:normalViewPr>
  <p:slideViewPr>
    <p:cSldViewPr snapToGrid="0" snapToObjects="1">
      <p:cViewPr varScale="1">
        <p:scale>
          <a:sx n="92" d="100"/>
          <a:sy n="92" d="100"/>
        </p:scale>
        <p:origin x="-656"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commentAuthors" Target="commentAuthor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FA4D7D3-6DC8-EB45-892B-E81FFEEA7830}" type="datetimeFigureOut">
              <a:rPr lang="en-US" smtClean="0"/>
              <a:pPr/>
              <a:t>3/29/16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62AFDC-6FB6-4A47-AC0E-A6B0D40D112F}"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BADE51-8166-F146-A4B5-B03A49087752}" type="datetimeFigureOut">
              <a:rPr lang="en-US" smtClean="0"/>
              <a:pPr/>
              <a:t>3/29/16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DF51EB-BE79-7C47-A482-66B0BA82A7E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ga-IE"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BB4E13CB-68DC-6641-B472-7F1B556B6EF5}" type="datetimeFigureOut">
              <a:rPr lang="en-US" smtClean="0"/>
              <a:pPr/>
              <a:t>3/29/16</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9EC6237F-621F-3546-904C-89A063423DD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4" name="Date Placeholder 3"/>
          <p:cNvSpPr>
            <a:spLocks noGrp="1"/>
          </p:cNvSpPr>
          <p:nvPr>
            <p:ph type="dt" sz="half" idx="10"/>
          </p:nvPr>
        </p:nvSpPr>
        <p:spPr/>
        <p:txBody>
          <a:bodyPr/>
          <a:lstStyle/>
          <a:p>
            <a:fld id="{BB4E13CB-68DC-6641-B472-7F1B556B6EF5}" type="datetimeFigureOut">
              <a:rPr lang="en-US" smtClean="0"/>
              <a:pPr/>
              <a:t>3/29/16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ga-IE"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ga-IE" smtClean="0"/>
              <a:t>Click to edit Master title style</a:t>
            </a:r>
            <a:endParaRPr/>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BB4E13CB-68DC-6641-B472-7F1B556B6EF5}" type="datetimeFigureOut">
              <a:rPr lang="en-US" smtClean="0"/>
              <a:pPr/>
              <a:t>3/29/16</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9EC6237F-621F-3546-904C-89A063423DD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ga-IE"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ct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ga-IE" smtClean="0"/>
              <a:t>Click to edit Master text styles</a:t>
            </a:r>
          </a:p>
        </p:txBody>
      </p:sp>
      <p:sp>
        <p:nvSpPr>
          <p:cNvPr id="4" name="Date Placeholder 3"/>
          <p:cNvSpPr>
            <a:spLocks noGrp="1"/>
          </p:cNvSpPr>
          <p:nvPr>
            <p:ph type="dt" sz="half" idx="10"/>
          </p:nvPr>
        </p:nvSpPr>
        <p:spPr/>
        <p:txBody>
          <a:bodyPr/>
          <a:lstStyle/>
          <a:p>
            <a:fld id="{BB4E13CB-68DC-6641-B472-7F1B556B6EF5}" type="datetimeFigureOut">
              <a:rPr lang="en-US" smtClean="0"/>
              <a:pPr/>
              <a:t>3/29/16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6237F-621F-3546-904C-89A063423DD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ga-IE"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ga-IE"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BB4E13CB-68DC-6641-B472-7F1B556B6EF5}" type="datetimeFigureOut">
              <a:rPr lang="en-US" smtClean="0"/>
              <a:pPr/>
              <a:t>3/29/16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6237F-621F-3546-904C-89A063423DD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ga-IE"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ga-IE" smtClean="0"/>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7" name="Date Placeholder 6"/>
          <p:cNvSpPr>
            <a:spLocks noGrp="1"/>
          </p:cNvSpPr>
          <p:nvPr>
            <p:ph type="dt" sz="half" idx="10"/>
          </p:nvPr>
        </p:nvSpPr>
        <p:spPr/>
        <p:txBody>
          <a:bodyPr/>
          <a:lstStyle/>
          <a:p>
            <a:fld id="{BB4E13CB-68DC-6641-B472-7F1B556B6EF5}" type="datetimeFigureOut">
              <a:rPr lang="en-US" smtClean="0"/>
              <a:pPr/>
              <a:t>3/29/16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C6237F-621F-3546-904C-89A063423DD7}" type="slidenum">
              <a:rPr lang="en-US" smtClean="0"/>
              <a:pPr/>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a:p>
        </p:txBody>
      </p:sp>
      <p:sp>
        <p:nvSpPr>
          <p:cNvPr id="3" name="Date Placeholder 2"/>
          <p:cNvSpPr>
            <a:spLocks noGrp="1"/>
          </p:cNvSpPr>
          <p:nvPr>
            <p:ph type="dt" sz="half" idx="10"/>
          </p:nvPr>
        </p:nvSpPr>
        <p:spPr/>
        <p:txBody>
          <a:bodyPr/>
          <a:lstStyle/>
          <a:p>
            <a:fld id="{BB4E13CB-68DC-6641-B472-7F1B556B6EF5}" type="datetimeFigureOut">
              <a:rPr lang="en-US" smtClean="0"/>
              <a:pPr/>
              <a:t>3/29/16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4E13CB-68DC-6641-B472-7F1B556B6EF5}" type="datetimeFigureOut">
              <a:rPr lang="en-US" smtClean="0"/>
              <a:pPr/>
              <a:t>3/29/16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ga-IE"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4" name="Text Placeholder 3"/>
          <p:cNvSpPr>
            <a:spLocks noGrp="1"/>
          </p:cNvSpPr>
          <p:nvPr>
            <p:ph type="body" sz="half" idx="2"/>
          </p:nvPr>
        </p:nvSpPr>
        <p:spPr>
          <a:xfrm>
            <a:off x="914398" y="2866030"/>
            <a:ext cx="3563938"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ga-IE"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ga-IE"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ga-IE" smtClean="0"/>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ga-IE" smtClean="0"/>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ga-IE"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ga-IE"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ga-IE"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ga-IE"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ga-IE" smtClean="0"/>
              <a:t>Click icon to add picture</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ga-IE" smtClean="0"/>
              <a:t>Click icon to add picture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BB4E13CB-68DC-6641-B472-7F1B556B6EF5}" type="datetimeFigureOut">
              <a:rPr lang="en-US" smtClean="0"/>
              <a:pPr/>
              <a:t>3/29/16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4" name="Date Placeholder 3"/>
          <p:cNvSpPr>
            <a:spLocks noGrp="1"/>
          </p:cNvSpPr>
          <p:nvPr>
            <p:ph type="dt" sz="half" idx="10"/>
          </p:nvPr>
        </p:nvSpPr>
        <p:spPr/>
        <p:txBody>
          <a:bodyPr/>
          <a:lstStyle/>
          <a:p>
            <a:fld id="{BB4E13CB-68DC-6641-B472-7F1B556B6EF5}" type="datetimeFigureOut">
              <a:rPr lang="en-US" smtClean="0"/>
              <a:pPr/>
              <a:t>3/29/16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ga-IE"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4" name="Date Placeholder 3"/>
          <p:cNvSpPr>
            <a:spLocks noGrp="1"/>
          </p:cNvSpPr>
          <p:nvPr>
            <p:ph type="dt" sz="half" idx="10"/>
          </p:nvPr>
        </p:nvSpPr>
        <p:spPr/>
        <p:txBody>
          <a:bodyPr/>
          <a:lstStyle/>
          <a:p>
            <a:fld id="{BB4E13CB-68DC-6641-B472-7F1B556B6EF5}" type="datetimeFigureOut">
              <a:rPr lang="en-US" smtClean="0"/>
              <a:pPr/>
              <a:t>3/29/16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6237F-621F-3546-904C-89A063423DD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ga-IE"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BB4E13CB-68DC-6641-B472-7F1B556B6EF5}" type="datetimeFigureOut">
              <a:rPr lang="en-US" smtClean="0"/>
              <a:pPr/>
              <a:t>3/29/16</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9EC6237F-621F-3546-904C-89A063423DD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 Id="rId3" Type="http://schemas.openxmlformats.org/officeDocument/2006/relationships/image" Target="../media/image2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 Id="rId3"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jpeg"/><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jpe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 Id="rId3" Type="http://schemas.openxmlformats.org/officeDocument/2006/relationships/image" Target="../media/image4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hyperlink" Target="http://www.16lives.com" TargetMode="External"/><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jpeg"/><Relationship Id="rId1" Type="http://schemas.openxmlformats.org/officeDocument/2006/relationships/slideLayout" Target="../slideLayouts/slideLayout2.xml"/><Relationship Id="rId2" Type="http://schemas.openxmlformats.org/officeDocument/2006/relationships/hyperlink" Target="http://www.1916rising.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5241783" y="241600"/>
            <a:ext cx="3902216" cy="3548074"/>
          </a:xfrm>
        </p:spPr>
        <p:txBody>
          <a:bodyPr/>
          <a:lstStyle/>
          <a:p>
            <a:r>
              <a:rPr lang="en-US" sz="3200" b="1" dirty="0" smtClean="0">
                <a:latin typeface="Baskerville Old Face"/>
                <a:cs typeface="Baskerville Old Face"/>
              </a:rPr>
              <a:t>England’s Difficulty, Ireland’s Opportunity</a:t>
            </a:r>
            <a:br>
              <a:rPr lang="en-US" sz="3200" b="1" dirty="0" smtClean="0">
                <a:latin typeface="Baskerville Old Face"/>
                <a:cs typeface="Baskerville Old Face"/>
              </a:rPr>
            </a:br>
            <a:r>
              <a:rPr lang="en-US" sz="3200" b="1" dirty="0" smtClean="0">
                <a:latin typeface="Baskerville Old Face"/>
                <a:cs typeface="Baskerville Old Face"/>
              </a:rPr>
              <a:t/>
            </a:r>
            <a:br>
              <a:rPr lang="en-US" sz="3200" b="1" dirty="0" smtClean="0">
                <a:latin typeface="Baskerville Old Face"/>
                <a:cs typeface="Baskerville Old Face"/>
              </a:rPr>
            </a:br>
            <a:r>
              <a:rPr lang="en-US" sz="2400" b="1" dirty="0" smtClean="0">
                <a:latin typeface="Baskerville Old Face"/>
                <a:cs typeface="Baskerville Old Face"/>
              </a:rPr>
              <a:t>A Chronology of the Events of Easter Week 1916</a:t>
            </a:r>
            <a:endParaRPr lang="en-US" sz="3200" b="1" dirty="0">
              <a:latin typeface="Baskerville Old Face"/>
              <a:cs typeface="Baskerville Old Face"/>
            </a:endParaRPr>
          </a:p>
        </p:txBody>
      </p:sp>
      <p:sp>
        <p:nvSpPr>
          <p:cNvPr id="3" name="Content Placeholder 2"/>
          <p:cNvSpPr>
            <a:spLocks noGrp="1"/>
          </p:cNvSpPr>
          <p:nvPr>
            <p:ph idx="1"/>
          </p:nvPr>
        </p:nvSpPr>
        <p:spPr>
          <a:xfrm>
            <a:off x="1" y="2015637"/>
            <a:ext cx="3879168" cy="3009745"/>
          </a:xfrm>
        </p:spPr>
        <p:txBody>
          <a:bodyPr/>
          <a:lstStyle/>
          <a:p>
            <a:r>
              <a:rPr lang="en-US" dirty="0" smtClean="0"/>
              <a:t>  </a:t>
            </a:r>
            <a:r>
              <a:rPr lang="en-US" dirty="0" err="1" smtClean="0"/>
              <a:t>ffEnglan</a:t>
            </a:r>
            <a:endParaRPr lang="en-US" dirty="0" smtClean="0"/>
          </a:p>
          <a:p>
            <a:endParaRPr lang="en-US" dirty="0"/>
          </a:p>
        </p:txBody>
      </p:sp>
      <p:sp>
        <p:nvSpPr>
          <p:cNvPr id="5" name="Rectangle 4"/>
          <p:cNvSpPr/>
          <p:nvPr/>
        </p:nvSpPr>
        <p:spPr>
          <a:xfrm>
            <a:off x="5535751" y="2573016"/>
            <a:ext cx="2730364" cy="2862323"/>
          </a:xfrm>
          <a:prstGeom prst="rect">
            <a:avLst/>
          </a:prstGeom>
        </p:spPr>
        <p:txBody>
          <a:bodyPr wrap="square">
            <a:spAutoFit/>
          </a:bodyPr>
          <a:lstStyle/>
          <a:p>
            <a:pPr algn="ctr"/>
            <a:r>
              <a:rPr lang="en-US" dirty="0" smtClean="0">
                <a:latin typeface="Adobe Garamond Pro"/>
                <a:cs typeface="Adobe Garamond Pro"/>
              </a:rPr>
              <a:t> </a:t>
            </a:r>
          </a:p>
          <a:p>
            <a:pPr algn="ctr"/>
            <a:r>
              <a:rPr lang="en-US" dirty="0" smtClean="0">
                <a:solidFill>
                  <a:schemeClr val="accent5"/>
                </a:solidFill>
                <a:latin typeface="Adobe Garamond Pro"/>
                <a:cs typeface="Adobe Garamond Pro"/>
              </a:rPr>
              <a:t> </a:t>
            </a:r>
          </a:p>
          <a:p>
            <a:pPr algn="ctr"/>
            <a:endParaRPr lang="en-US" dirty="0" smtClean="0">
              <a:solidFill>
                <a:schemeClr val="accent5"/>
              </a:solidFill>
              <a:latin typeface="Adobe Garamond Pro"/>
              <a:cs typeface="Adobe Garamond Pro"/>
            </a:endParaRPr>
          </a:p>
          <a:p>
            <a:pPr algn="ctr"/>
            <a:endParaRPr lang="en-US" dirty="0" smtClean="0">
              <a:solidFill>
                <a:schemeClr val="accent5"/>
              </a:solidFill>
              <a:latin typeface="Adobe Garamond Pro"/>
              <a:cs typeface="Adobe Garamond Pro"/>
            </a:endParaRPr>
          </a:p>
          <a:p>
            <a:pPr algn="ctr"/>
            <a:endParaRPr lang="en-US" dirty="0" smtClean="0">
              <a:solidFill>
                <a:schemeClr val="accent5"/>
              </a:solidFill>
              <a:latin typeface="Adobe Garamond Pro"/>
              <a:cs typeface="Adobe Garamond Pro"/>
            </a:endParaRPr>
          </a:p>
          <a:p>
            <a:pPr algn="ctr"/>
            <a:endParaRPr lang="en-US" dirty="0" smtClean="0">
              <a:solidFill>
                <a:schemeClr val="accent5"/>
              </a:solidFill>
              <a:latin typeface="Adobe Garamond Pro"/>
              <a:cs typeface="Adobe Garamond Pro"/>
            </a:endParaRPr>
          </a:p>
          <a:p>
            <a:pPr algn="ctr"/>
            <a:endParaRPr lang="en-US" dirty="0" smtClean="0">
              <a:solidFill>
                <a:schemeClr val="accent5"/>
              </a:solidFill>
              <a:latin typeface="Adobe Garamond Pro"/>
              <a:cs typeface="Adobe Garamond Pro"/>
            </a:endParaRPr>
          </a:p>
          <a:p>
            <a:pPr algn="ctr"/>
            <a:endParaRPr lang="en-US" dirty="0" smtClean="0">
              <a:solidFill>
                <a:schemeClr val="accent5"/>
              </a:solidFill>
              <a:latin typeface="Adobe Garamond Pro"/>
              <a:cs typeface="Adobe Garamond Pro"/>
            </a:endParaRPr>
          </a:p>
          <a:p>
            <a:pPr algn="ctr"/>
            <a:endParaRPr lang="en-US" dirty="0" smtClean="0">
              <a:solidFill>
                <a:schemeClr val="accent5"/>
              </a:solidFill>
              <a:latin typeface="Adobe Garamond Pro"/>
              <a:cs typeface="Adobe Garamond Pro"/>
            </a:endParaRPr>
          </a:p>
          <a:p>
            <a:pPr algn="ctr"/>
            <a:endParaRPr lang="en-US" dirty="0" smtClean="0">
              <a:solidFill>
                <a:schemeClr val="accent5"/>
              </a:solidFill>
              <a:latin typeface="Adobe Garamond Pro"/>
              <a:cs typeface="Adobe Garamond Pro"/>
            </a:endParaRPr>
          </a:p>
        </p:txBody>
      </p:sp>
      <p:sp>
        <p:nvSpPr>
          <p:cNvPr id="8" name="Rectangle 7"/>
          <p:cNvSpPr/>
          <p:nvPr/>
        </p:nvSpPr>
        <p:spPr>
          <a:xfrm>
            <a:off x="7603483" y="6243360"/>
            <a:ext cx="184666" cy="369332"/>
          </a:xfrm>
          <a:prstGeom prst="rect">
            <a:avLst/>
          </a:prstGeom>
        </p:spPr>
        <p:txBody>
          <a:bodyPr wrap="none">
            <a:spAutoFit/>
          </a:bodyPr>
          <a:lstStyle/>
          <a:p>
            <a:endParaRPr lang="en-US" dirty="0"/>
          </a:p>
        </p:txBody>
      </p:sp>
      <p:pic>
        <p:nvPicPr>
          <p:cNvPr id="7" name="Picture 6" descr="GPO"/>
          <p:cNvPicPr>
            <a:picLocks noChangeAspect="1"/>
          </p:cNvPicPr>
          <p:nvPr/>
        </p:nvPicPr>
        <p:blipFill>
          <a:blip r:embed="rId2"/>
          <a:stretch>
            <a:fillRect/>
          </a:stretch>
        </p:blipFill>
        <p:spPr>
          <a:xfrm>
            <a:off x="0" y="0"/>
            <a:ext cx="5241783" cy="6858000"/>
          </a:xfrm>
          <a:prstGeom prst="rect">
            <a:avLst/>
          </a:prstGeom>
        </p:spPr>
      </p:pic>
      <p:sp>
        <p:nvSpPr>
          <p:cNvPr id="9" name="TextBox 8"/>
          <p:cNvSpPr txBox="1"/>
          <p:nvPr/>
        </p:nvSpPr>
        <p:spPr>
          <a:xfrm>
            <a:off x="6221966" y="4581367"/>
            <a:ext cx="1980029" cy="1200329"/>
          </a:xfrm>
          <a:prstGeom prst="rect">
            <a:avLst/>
          </a:prstGeom>
          <a:noFill/>
        </p:spPr>
        <p:txBody>
          <a:bodyPr wrap="none" rtlCol="0">
            <a:spAutoFit/>
          </a:bodyPr>
          <a:lstStyle/>
          <a:p>
            <a:pPr algn="ctr"/>
            <a:endParaRPr lang="en-US" dirty="0" smtClean="0">
              <a:solidFill>
                <a:schemeClr val="accent5"/>
              </a:solidFill>
              <a:latin typeface="Adobe Garamond Pro"/>
              <a:cs typeface="Adobe Garamond Pro"/>
            </a:endParaRPr>
          </a:p>
          <a:p>
            <a:pPr algn="ctr"/>
            <a:r>
              <a:rPr lang="en-US" b="1" dirty="0" err="1" smtClean="0">
                <a:latin typeface="Adobe Garamond Pro"/>
                <a:cs typeface="Adobe Garamond Pro"/>
              </a:rPr>
              <a:t>Máire</a:t>
            </a:r>
            <a:r>
              <a:rPr lang="en-US" b="1" dirty="0" smtClean="0">
                <a:latin typeface="Adobe Garamond Pro"/>
                <a:cs typeface="Adobe Garamond Pro"/>
              </a:rPr>
              <a:t> </a:t>
            </a:r>
            <a:r>
              <a:rPr lang="en-US" b="1" dirty="0" err="1" smtClean="0">
                <a:latin typeface="Adobe Garamond Pro"/>
                <a:cs typeface="Adobe Garamond Pro"/>
              </a:rPr>
              <a:t>Ní</a:t>
            </a:r>
            <a:r>
              <a:rPr lang="en-US" b="1" dirty="0" smtClean="0">
                <a:latin typeface="Adobe Garamond Pro"/>
                <a:cs typeface="Adobe Garamond Pro"/>
              </a:rPr>
              <a:t> </a:t>
            </a:r>
            <a:r>
              <a:rPr lang="en-US" b="1" dirty="0" err="1" smtClean="0">
                <a:latin typeface="Adobe Garamond Pro"/>
                <a:cs typeface="Adobe Garamond Pro"/>
              </a:rPr>
              <a:t>Mhórdha</a:t>
            </a:r>
            <a:endParaRPr lang="en-US" b="1" dirty="0" smtClean="0">
              <a:latin typeface="Adobe Garamond Pro"/>
              <a:cs typeface="Adobe Garamond Pro"/>
            </a:endParaRPr>
          </a:p>
          <a:p>
            <a:pPr algn="ctr"/>
            <a:r>
              <a:rPr lang="en-US" b="1" dirty="0" smtClean="0">
                <a:latin typeface="Adobe Garamond Pro"/>
                <a:cs typeface="Adobe Garamond Pro"/>
              </a:rPr>
              <a:t>ATHBOY 100</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Ireland in </a:t>
            </a:r>
            <a:r>
              <a:rPr lang="en-US" dirty="0" smtClean="0"/>
              <a:t>1916</a:t>
            </a:r>
            <a:endParaRPr lang="en-US" dirty="0"/>
          </a:p>
        </p:txBody>
      </p:sp>
      <p:pic>
        <p:nvPicPr>
          <p:cNvPr id="5" name="Content Placeholder 4" descr="lockout2"/>
          <p:cNvPicPr>
            <a:picLocks noGrp="1" noChangeAspect="1"/>
          </p:cNvPicPr>
          <p:nvPr>
            <p:ph idx="1"/>
          </p:nvPr>
        </p:nvPicPr>
        <p:blipFill>
          <a:blip r:embed="rId2"/>
          <a:srcRect l="-15978" r="-15978"/>
          <a:stretch>
            <a:fillRect/>
          </a:stretch>
        </p:blipFill>
        <p:spPr/>
      </p:pic>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75100" y="386561"/>
            <a:ext cx="8177443" cy="3437627"/>
          </a:xfrm>
        </p:spPr>
        <p:txBody>
          <a:bodyPr/>
          <a:lstStyle/>
          <a:p>
            <a:pPr algn="l"/>
            <a:r>
              <a:rPr lang="en-GB" sz="3200" dirty="0" smtClean="0"/>
              <a:t>‘The British Empire, and British colonialism, is everywhere a usurpation of the rights of humanity... When Irish nationalists claim our right to self-determination we strike not only at our national subjection but also at the chains that hold Africa and Asia in the same humiliation.’</a:t>
            </a:r>
            <a:r>
              <a:rPr lang="en-US" sz="3200" dirty="0" smtClean="0"/>
              <a:t> </a:t>
            </a:r>
            <a:endParaRPr lang="en-US" sz="3200" dirty="0"/>
          </a:p>
        </p:txBody>
      </p:sp>
      <p:sp>
        <p:nvSpPr>
          <p:cNvPr id="3" name="Content Placeholder 2"/>
          <p:cNvSpPr>
            <a:spLocks noGrp="1"/>
          </p:cNvSpPr>
          <p:nvPr>
            <p:ph idx="1"/>
          </p:nvPr>
        </p:nvSpPr>
        <p:spPr>
          <a:xfrm>
            <a:off x="675100" y="4238360"/>
            <a:ext cx="7938143" cy="1306187"/>
          </a:xfrm>
        </p:spPr>
        <p:txBody>
          <a:bodyPr>
            <a:normAutofit/>
          </a:bodyPr>
          <a:lstStyle/>
          <a:p>
            <a:pPr>
              <a:buNone/>
            </a:pPr>
            <a:endParaRPr lang="en-US" dirty="0" smtClean="0">
              <a:cs typeface="Adobe Garamond Pro"/>
            </a:endParaRPr>
          </a:p>
          <a:p>
            <a:endParaRPr lang="en-US" dirty="0" smtClean="0"/>
          </a:p>
          <a:p>
            <a:endParaRPr lang="en-US"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5" name="Picture 4" descr="casement"/>
          <p:cNvPicPr>
            <a:picLocks noChangeAspect="1"/>
          </p:cNvPicPr>
          <p:nvPr/>
        </p:nvPicPr>
        <p:blipFill>
          <a:blip r:embed="rId2"/>
          <a:stretch>
            <a:fillRect/>
          </a:stretch>
        </p:blipFill>
        <p:spPr>
          <a:xfrm>
            <a:off x="4744595" y="3777156"/>
            <a:ext cx="2426831" cy="2812918"/>
          </a:xfrm>
          <a:prstGeom prst="rect">
            <a:avLst/>
          </a:prstGeom>
        </p:spPr>
      </p:pic>
      <p:sp>
        <p:nvSpPr>
          <p:cNvPr id="6" name="TextBox 5"/>
          <p:cNvSpPr txBox="1"/>
          <p:nvPr/>
        </p:nvSpPr>
        <p:spPr>
          <a:xfrm>
            <a:off x="1118194" y="5853633"/>
            <a:ext cx="2929007" cy="584776"/>
          </a:xfrm>
          <a:prstGeom prst="rect">
            <a:avLst/>
          </a:prstGeom>
          <a:noFill/>
        </p:spPr>
        <p:txBody>
          <a:bodyPr wrap="none" rtlCol="0">
            <a:spAutoFit/>
          </a:bodyPr>
          <a:lstStyle/>
          <a:p>
            <a:r>
              <a:rPr lang="en-US" sz="3200" b="1" dirty="0" smtClean="0"/>
              <a:t>Roger Casement</a:t>
            </a:r>
            <a:endParaRPr lang="en-US" sz="3200" b="1" dirty="0"/>
          </a:p>
        </p:txBody>
      </p:sp>
      <p:sp>
        <p:nvSpPr>
          <p:cNvPr id="7" name="TextBox 6"/>
          <p:cNvSpPr txBox="1"/>
          <p:nvPr/>
        </p:nvSpPr>
        <p:spPr>
          <a:xfrm>
            <a:off x="8434775" y="3934635"/>
            <a:ext cx="184666" cy="369332"/>
          </a:xfrm>
          <a:prstGeom prst="rect">
            <a:avLst/>
          </a:prstGeom>
          <a:noFill/>
        </p:spPr>
        <p:txBody>
          <a:bodyPr wrap="none" rtlCol="0">
            <a:spAutoFit/>
          </a:bodyPr>
          <a:lstStyle/>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75100" y="503238"/>
            <a:ext cx="8177443" cy="868362"/>
          </a:xfrm>
        </p:spPr>
        <p:txBody>
          <a:bodyPr/>
          <a:lstStyle/>
          <a:p>
            <a:pPr algn="l"/>
            <a:r>
              <a:rPr lang="en-US" sz="3400" dirty="0" smtClean="0"/>
              <a:t>             Run-up to the Rising: Key Actors</a:t>
            </a:r>
            <a:endParaRPr lang="en-US" sz="3400" dirty="0"/>
          </a:p>
        </p:txBody>
      </p:sp>
      <p:sp>
        <p:nvSpPr>
          <p:cNvPr id="3" name="Content Placeholder 2"/>
          <p:cNvSpPr>
            <a:spLocks noGrp="1"/>
          </p:cNvSpPr>
          <p:nvPr>
            <p:ph idx="1"/>
          </p:nvPr>
        </p:nvSpPr>
        <p:spPr>
          <a:xfrm>
            <a:off x="914400" y="1711624"/>
            <a:ext cx="7938143" cy="4509118"/>
          </a:xfrm>
        </p:spPr>
        <p:txBody>
          <a:bodyPr>
            <a:normAutofit fontScale="92500" lnSpcReduction="10000"/>
          </a:bodyPr>
          <a:lstStyle/>
          <a:p>
            <a:r>
              <a:rPr lang="en-GB" dirty="0" smtClean="0">
                <a:cs typeface="Adobe Garamond Pro"/>
              </a:rPr>
              <a:t>The Irish Republican Brotherhood (IRB)</a:t>
            </a:r>
          </a:p>
          <a:p>
            <a:r>
              <a:rPr lang="en-GB" dirty="0" smtClean="0">
                <a:cs typeface="Adobe Garamond Pro"/>
              </a:rPr>
              <a:t>The Gaelic Athletic Association (GAA)</a:t>
            </a:r>
            <a:endParaRPr lang="en-US" dirty="0" smtClean="0">
              <a:cs typeface="Adobe Garamond Pro"/>
            </a:endParaRPr>
          </a:p>
          <a:p>
            <a:r>
              <a:rPr lang="en-GB" dirty="0" smtClean="0">
                <a:cs typeface="Adobe Garamond Pro"/>
              </a:rPr>
              <a:t>The Gaelic League/</a:t>
            </a:r>
            <a:r>
              <a:rPr lang="en-GB" dirty="0" err="1" smtClean="0">
                <a:cs typeface="Adobe Garamond Pro"/>
              </a:rPr>
              <a:t>Conradh</a:t>
            </a:r>
            <a:r>
              <a:rPr lang="en-GB" dirty="0" smtClean="0">
                <a:cs typeface="Adobe Garamond Pro"/>
              </a:rPr>
              <a:t> </a:t>
            </a:r>
            <a:r>
              <a:rPr lang="en-GB" dirty="0" err="1" smtClean="0">
                <a:cs typeface="Adobe Garamond Pro"/>
              </a:rPr>
              <a:t>na</a:t>
            </a:r>
            <a:r>
              <a:rPr lang="en-GB" dirty="0" smtClean="0">
                <a:cs typeface="Adobe Garamond Pro"/>
              </a:rPr>
              <a:t> </a:t>
            </a:r>
            <a:r>
              <a:rPr lang="en-GB" dirty="0" err="1" smtClean="0">
                <a:cs typeface="Adobe Garamond Pro"/>
              </a:rPr>
              <a:t>Gaeilge</a:t>
            </a:r>
            <a:endParaRPr lang="en-US" dirty="0" smtClean="0">
              <a:cs typeface="Adobe Garamond Pro"/>
            </a:endParaRPr>
          </a:p>
          <a:p>
            <a:r>
              <a:rPr lang="en-GB" dirty="0" smtClean="0">
                <a:cs typeface="Adobe Garamond Pro"/>
              </a:rPr>
              <a:t>The Irish Citizen Army</a:t>
            </a:r>
          </a:p>
          <a:p>
            <a:r>
              <a:rPr lang="en-GB" dirty="0" smtClean="0">
                <a:cs typeface="Adobe Garamond Pro"/>
              </a:rPr>
              <a:t>Sinn </a:t>
            </a:r>
            <a:r>
              <a:rPr lang="en-GB" dirty="0" err="1" smtClean="0">
                <a:cs typeface="Adobe Garamond Pro"/>
              </a:rPr>
              <a:t>Féin</a:t>
            </a:r>
            <a:endParaRPr lang="en-US" dirty="0" smtClean="0">
              <a:cs typeface="Adobe Garamond Pro"/>
            </a:endParaRPr>
          </a:p>
          <a:p>
            <a:r>
              <a:rPr lang="en-GB" dirty="0" smtClean="0">
                <a:cs typeface="Adobe Garamond Pro"/>
              </a:rPr>
              <a:t>The Ulster Volunteers</a:t>
            </a:r>
            <a:endParaRPr lang="en-US" dirty="0" smtClean="0">
              <a:cs typeface="Adobe Garamond Pro"/>
            </a:endParaRPr>
          </a:p>
          <a:p>
            <a:r>
              <a:rPr lang="en-GB" dirty="0" smtClean="0">
                <a:cs typeface="Adobe Garamond Pro"/>
              </a:rPr>
              <a:t>The Irish Volunteers</a:t>
            </a:r>
            <a:endParaRPr lang="en-US" dirty="0" smtClean="0">
              <a:cs typeface="Adobe Garamond Pro"/>
            </a:endParaRPr>
          </a:p>
          <a:p>
            <a:r>
              <a:rPr lang="en-GB" dirty="0" err="1" smtClean="0">
                <a:cs typeface="Adobe Garamond Pro"/>
              </a:rPr>
              <a:t>Cumann</a:t>
            </a:r>
            <a:r>
              <a:rPr lang="en-GB" dirty="0" smtClean="0">
                <a:cs typeface="Adobe Garamond Pro"/>
              </a:rPr>
              <a:t> </a:t>
            </a:r>
            <a:r>
              <a:rPr lang="en-GB" dirty="0" err="1" smtClean="0">
                <a:cs typeface="Adobe Garamond Pro"/>
              </a:rPr>
              <a:t>na</a:t>
            </a:r>
            <a:r>
              <a:rPr lang="en-GB" dirty="0" smtClean="0">
                <a:cs typeface="Adobe Garamond Pro"/>
              </a:rPr>
              <a:t> </a:t>
            </a:r>
            <a:r>
              <a:rPr lang="en-GB" dirty="0" err="1" smtClean="0">
                <a:cs typeface="Adobe Garamond Pro"/>
              </a:rPr>
              <a:t>mBan</a:t>
            </a:r>
            <a:endParaRPr lang="en-GB" dirty="0" smtClean="0">
              <a:cs typeface="Adobe Garamond Pro"/>
            </a:endParaRPr>
          </a:p>
          <a:p>
            <a:pPr>
              <a:buNone/>
            </a:pPr>
            <a:endParaRPr lang="en-US" dirty="0" smtClean="0">
              <a:cs typeface="Adobe Garamond Pro"/>
            </a:endParaRPr>
          </a:p>
          <a:p>
            <a:endParaRPr lang="en-US" dirty="0" smtClean="0"/>
          </a:p>
          <a:p>
            <a:endParaRPr lang="en-US" dirty="0" smtClean="0"/>
          </a:p>
          <a:p>
            <a:endParaRPr lang="en-US"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Irish Republican Brotherhood (The </a:t>
            </a:r>
            <a:r>
              <a:rPr lang="en-US" sz="4000" dirty="0" err="1" smtClean="0"/>
              <a:t>Fenians</a:t>
            </a:r>
            <a:r>
              <a:rPr lang="en-US" sz="4000" dirty="0" smtClean="0"/>
              <a:t>)</a:t>
            </a:r>
            <a:endParaRPr lang="en-US" sz="4000"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15" name="Content Placeholder 14" descr="MacDiarmada image"/>
          <p:cNvPicPr>
            <a:picLocks noGrp="1" noChangeAspect="1"/>
          </p:cNvPicPr>
          <p:nvPr>
            <p:ph idx="1"/>
          </p:nvPr>
        </p:nvPicPr>
        <p:blipFill>
          <a:blip r:embed="rId2"/>
          <a:srcRect l="-71711" r="-71711"/>
          <a:stretch>
            <a:fillRect/>
          </a:stretch>
        </p:blipFill>
        <p:spPr>
          <a:xfrm>
            <a:off x="1262815" y="2164680"/>
            <a:ext cx="7313613" cy="4056062"/>
          </a:xfrm>
        </p:spPr>
      </p:pic>
      <p:sp>
        <p:nvSpPr>
          <p:cNvPr id="17" name="TextBox 16"/>
          <p:cNvSpPr txBox="1"/>
          <p:nvPr/>
        </p:nvSpPr>
        <p:spPr>
          <a:xfrm>
            <a:off x="712184" y="6220742"/>
            <a:ext cx="1650700" cy="369332"/>
          </a:xfrm>
          <a:prstGeom prst="rect">
            <a:avLst/>
          </a:prstGeom>
          <a:noFill/>
        </p:spPr>
        <p:txBody>
          <a:bodyPr wrap="none" rtlCol="0">
            <a:spAutoFit/>
          </a:bodyPr>
          <a:lstStyle/>
          <a:p>
            <a:r>
              <a:rPr lang="en-US" dirty="0" smtClean="0"/>
              <a:t>Bulmer Hobson</a:t>
            </a:r>
            <a:endParaRPr lang="en-US" dirty="0"/>
          </a:p>
        </p:txBody>
      </p:sp>
      <p:pic>
        <p:nvPicPr>
          <p:cNvPr id="18" name="Picture 17" descr="irb flag"/>
          <p:cNvPicPr>
            <a:picLocks noChangeAspect="1"/>
          </p:cNvPicPr>
          <p:nvPr/>
        </p:nvPicPr>
        <p:blipFill>
          <a:blip r:embed="rId3"/>
          <a:stretch>
            <a:fillRect/>
          </a:stretch>
        </p:blipFill>
        <p:spPr>
          <a:xfrm>
            <a:off x="6982184" y="2454810"/>
            <a:ext cx="1870359" cy="1424210"/>
          </a:xfrm>
          <a:prstGeom prst="rect">
            <a:avLst/>
          </a:prstGeom>
        </p:spPr>
      </p:pic>
      <p:sp>
        <p:nvSpPr>
          <p:cNvPr id="19" name="TextBox 18"/>
          <p:cNvSpPr txBox="1"/>
          <p:nvPr/>
        </p:nvSpPr>
        <p:spPr>
          <a:xfrm>
            <a:off x="3949417" y="6220742"/>
            <a:ext cx="1974632" cy="369332"/>
          </a:xfrm>
          <a:prstGeom prst="rect">
            <a:avLst/>
          </a:prstGeom>
          <a:noFill/>
        </p:spPr>
        <p:txBody>
          <a:bodyPr wrap="none" rtlCol="0">
            <a:spAutoFit/>
          </a:bodyPr>
          <a:lstStyle/>
          <a:p>
            <a:r>
              <a:rPr lang="en-US" dirty="0" err="1" smtClean="0"/>
              <a:t>Seán</a:t>
            </a:r>
            <a:r>
              <a:rPr lang="en-US" dirty="0" smtClean="0"/>
              <a:t> </a:t>
            </a:r>
            <a:r>
              <a:rPr lang="en-US" dirty="0" err="1" smtClean="0"/>
              <a:t>MacDiarmada</a:t>
            </a:r>
            <a:endParaRPr lang="en-US" dirty="0"/>
          </a:p>
        </p:txBody>
      </p:sp>
      <p:sp>
        <p:nvSpPr>
          <p:cNvPr id="20" name="TextBox 19"/>
          <p:cNvSpPr txBox="1"/>
          <p:nvPr/>
        </p:nvSpPr>
        <p:spPr>
          <a:xfrm>
            <a:off x="6982184" y="3879020"/>
            <a:ext cx="1666930" cy="646331"/>
          </a:xfrm>
          <a:prstGeom prst="rect">
            <a:avLst/>
          </a:prstGeom>
          <a:noFill/>
        </p:spPr>
        <p:txBody>
          <a:bodyPr wrap="none" rtlCol="0">
            <a:spAutoFit/>
          </a:bodyPr>
          <a:lstStyle/>
          <a:p>
            <a:r>
              <a:rPr lang="en-US" dirty="0" smtClean="0"/>
              <a:t> Green and gold </a:t>
            </a:r>
          </a:p>
          <a:p>
            <a:r>
              <a:rPr lang="en-US" dirty="0" smtClean="0"/>
              <a:t>  flag of the IRB</a:t>
            </a:r>
            <a:endParaRPr lang="en-US" dirty="0"/>
          </a:p>
        </p:txBody>
      </p:sp>
      <p:pic>
        <p:nvPicPr>
          <p:cNvPr id="21" name="Picture 20" descr="bulmer hobson"/>
          <p:cNvPicPr>
            <a:picLocks noChangeAspect="1"/>
          </p:cNvPicPr>
          <p:nvPr/>
        </p:nvPicPr>
        <p:blipFill>
          <a:blip r:embed="rId4"/>
          <a:stretch>
            <a:fillRect/>
          </a:stretch>
        </p:blipFill>
        <p:spPr>
          <a:xfrm>
            <a:off x="427444" y="2164680"/>
            <a:ext cx="2704041" cy="405606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t/>
            </a:r>
            <a:br>
              <a:rPr lang="en-GB" sz="4000" b="1" dirty="0" smtClean="0"/>
            </a:br>
            <a:r>
              <a:rPr lang="en-GB" sz="4000" b="1" dirty="0" smtClean="0"/>
              <a:t>The Gaelic Athletic Association (GAA)</a:t>
            </a:r>
            <a:r>
              <a:rPr lang="en-US" sz="4000" dirty="0" smtClean="0"/>
              <a:t/>
            </a:r>
            <a:br>
              <a:rPr lang="en-US" sz="4000" dirty="0" smtClean="0"/>
            </a:br>
            <a:endParaRPr lang="en-US" sz="4000" dirty="0"/>
          </a:p>
        </p:txBody>
      </p:sp>
      <p:pic>
        <p:nvPicPr>
          <p:cNvPr id="5" name="Content Placeholder 4" descr="GAA"/>
          <p:cNvPicPr>
            <a:picLocks noGrp="1" noChangeAspect="1"/>
          </p:cNvPicPr>
          <p:nvPr>
            <p:ph idx="1"/>
          </p:nvPr>
        </p:nvPicPr>
        <p:blipFill>
          <a:blip r:embed="rId2"/>
          <a:srcRect l="-26032" r="-26032"/>
          <a:stretch>
            <a:fillRect/>
          </a:stretch>
        </p:blipFill>
        <p:spPr>
          <a:xfrm>
            <a:off x="914400" y="1735138"/>
            <a:ext cx="7313613" cy="4056062"/>
          </a:xfrm>
        </p:spPr>
      </p:pic>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
        <p:nvSpPr>
          <p:cNvPr id="6" name="TextBox 5"/>
          <p:cNvSpPr txBox="1"/>
          <p:nvPr/>
        </p:nvSpPr>
        <p:spPr>
          <a:xfrm>
            <a:off x="916605" y="5897576"/>
            <a:ext cx="7333157" cy="615553"/>
          </a:xfrm>
          <a:prstGeom prst="rect">
            <a:avLst/>
          </a:prstGeom>
          <a:noFill/>
        </p:spPr>
        <p:txBody>
          <a:bodyPr wrap="none" rtlCol="0">
            <a:spAutoFit/>
          </a:bodyPr>
          <a:lstStyle/>
          <a:p>
            <a:r>
              <a:rPr lang="en-US" sz="1600" dirty="0" smtClean="0"/>
              <a:t>Extract from </a:t>
            </a:r>
            <a:r>
              <a:rPr lang="en-US" sz="1600" i="1" dirty="0" smtClean="0"/>
              <a:t>The Gael</a:t>
            </a:r>
            <a:r>
              <a:rPr lang="en-US" sz="1600" dirty="0" smtClean="0"/>
              <a:t>, official journal of the Gaelic Athletic Association, 7 January 1888</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48503"/>
            <a:ext cx="7313613" cy="868362"/>
          </a:xfrm>
        </p:spPr>
        <p:txBody>
          <a:bodyPr/>
          <a:lstStyle/>
          <a:p>
            <a:r>
              <a:rPr lang="en-GB" sz="3600" b="1" dirty="0" smtClean="0"/>
              <a:t/>
            </a:r>
            <a:br>
              <a:rPr lang="en-GB" sz="3600" b="1" dirty="0" smtClean="0"/>
            </a:br>
            <a:r>
              <a:rPr lang="en-GB" sz="3600" b="1" dirty="0" smtClean="0"/>
              <a:t>The Gaelic League</a:t>
            </a:r>
            <a:r>
              <a:rPr lang="en-US" sz="3600" dirty="0" smtClean="0"/>
              <a:t/>
            </a:r>
            <a:br>
              <a:rPr lang="en-US" sz="3600" dirty="0" smtClean="0"/>
            </a:br>
            <a:endParaRPr lang="en-US" sz="3600" dirty="0"/>
          </a:p>
        </p:txBody>
      </p:sp>
      <p:pic>
        <p:nvPicPr>
          <p:cNvPr id="5" name="Content Placeholder 4" descr="Conradh na Gaeilge"/>
          <p:cNvPicPr>
            <a:picLocks noGrp="1" noChangeAspect="1"/>
          </p:cNvPicPr>
          <p:nvPr>
            <p:ph idx="1"/>
          </p:nvPr>
        </p:nvPicPr>
        <p:blipFill>
          <a:blip r:embed="rId2"/>
          <a:srcRect l="-15741" r="-15741"/>
          <a:stretch>
            <a:fillRect/>
          </a:stretch>
        </p:blipFill>
        <p:spPr>
          <a:xfrm>
            <a:off x="914400" y="1528051"/>
            <a:ext cx="7313613" cy="4056062"/>
          </a:xfrm>
        </p:spPr>
      </p:pic>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
        <p:nvSpPr>
          <p:cNvPr id="6" name="TextBox 5"/>
          <p:cNvSpPr txBox="1"/>
          <p:nvPr/>
        </p:nvSpPr>
        <p:spPr>
          <a:xfrm>
            <a:off x="1739413" y="5882188"/>
            <a:ext cx="5958282" cy="584776"/>
          </a:xfrm>
          <a:prstGeom prst="rect">
            <a:avLst/>
          </a:prstGeom>
          <a:noFill/>
        </p:spPr>
        <p:txBody>
          <a:bodyPr wrap="none" rtlCol="0">
            <a:spAutoFit/>
          </a:bodyPr>
          <a:lstStyle/>
          <a:p>
            <a:r>
              <a:rPr lang="en-US" sz="1600" dirty="0" smtClean="0"/>
              <a:t>Poster for a language collection drive during </a:t>
            </a:r>
            <a:r>
              <a:rPr lang="en-US" sz="1600" dirty="0" err="1" smtClean="0"/>
              <a:t>Seachtain</a:t>
            </a:r>
            <a:r>
              <a:rPr lang="en-US" sz="1600" dirty="0" smtClean="0"/>
              <a:t> </a:t>
            </a:r>
            <a:r>
              <a:rPr lang="en-US" sz="1600" dirty="0" err="1" smtClean="0"/>
              <a:t>na</a:t>
            </a:r>
            <a:r>
              <a:rPr lang="en-US" sz="1600" dirty="0" smtClean="0"/>
              <a:t> </a:t>
            </a:r>
            <a:r>
              <a:rPr lang="en-US" sz="1600" dirty="0" err="1" smtClean="0"/>
              <a:t>Gaeilge</a:t>
            </a:r>
            <a:r>
              <a:rPr lang="en-US" sz="1600" dirty="0" smtClean="0"/>
              <a:t>, 1913 </a:t>
            </a:r>
          </a:p>
          <a:p>
            <a:r>
              <a:rPr lang="en-US" sz="1600" dirty="0" smtClean="0"/>
              <a:t>                              (National Library of Ireland)</a:t>
            </a:r>
            <a:endParaRPr lang="en-US" sz="1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t/>
            </a:r>
            <a:br>
              <a:rPr lang="en-GB" sz="4000" b="1" dirty="0" smtClean="0"/>
            </a:br>
            <a:r>
              <a:rPr lang="en-GB" sz="4000" b="1" dirty="0" smtClean="0"/>
              <a:t/>
            </a:r>
            <a:br>
              <a:rPr lang="en-GB" sz="4000" b="1" dirty="0" smtClean="0"/>
            </a:br>
            <a:r>
              <a:rPr lang="en-GB" sz="4000" b="1" dirty="0" smtClean="0"/>
              <a:t>1913 Lockout and the Irish Citizen Army</a:t>
            </a:r>
            <a:r>
              <a:rPr lang="en-US" sz="4000" dirty="0" smtClean="0"/>
              <a:t/>
            </a:r>
            <a:br>
              <a:rPr lang="en-US" sz="4000" dirty="0" smtClean="0"/>
            </a:br>
            <a:endParaRPr lang="en-US" sz="4000" dirty="0"/>
          </a:p>
        </p:txBody>
      </p:sp>
      <p:pic>
        <p:nvPicPr>
          <p:cNvPr id="5" name="Content Placeholder 4" descr="ICA"/>
          <p:cNvPicPr>
            <a:picLocks noGrp="1" noChangeAspect="1"/>
          </p:cNvPicPr>
          <p:nvPr>
            <p:ph idx="1"/>
          </p:nvPr>
        </p:nvPicPr>
        <p:blipFill>
          <a:blip r:embed="rId2"/>
          <a:srcRect l="-89186" r="-89186"/>
          <a:stretch>
            <a:fillRect/>
          </a:stretch>
        </p:blipFill>
        <p:spPr>
          <a:xfrm>
            <a:off x="3946676" y="1580162"/>
            <a:ext cx="7313613" cy="4056062"/>
          </a:xfrm>
        </p:spPr>
      </p:pic>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
        <p:nvSpPr>
          <p:cNvPr id="6" name="TextBox 5"/>
          <p:cNvSpPr txBox="1"/>
          <p:nvPr/>
        </p:nvSpPr>
        <p:spPr>
          <a:xfrm>
            <a:off x="6442254" y="5636224"/>
            <a:ext cx="2322458" cy="369332"/>
          </a:xfrm>
          <a:prstGeom prst="rect">
            <a:avLst/>
          </a:prstGeom>
          <a:noFill/>
        </p:spPr>
        <p:txBody>
          <a:bodyPr wrap="none" rtlCol="0">
            <a:spAutoFit/>
          </a:bodyPr>
          <a:lstStyle/>
          <a:p>
            <a:r>
              <a:rPr lang="en-US" dirty="0" smtClean="0"/>
              <a:t>ICA recruitment poster</a:t>
            </a:r>
            <a:endParaRPr lang="en-US" dirty="0"/>
          </a:p>
        </p:txBody>
      </p:sp>
      <p:pic>
        <p:nvPicPr>
          <p:cNvPr id="12" name="Picture 11" descr="lockout police"/>
          <p:cNvPicPr>
            <a:picLocks noChangeAspect="1"/>
          </p:cNvPicPr>
          <p:nvPr/>
        </p:nvPicPr>
        <p:blipFill>
          <a:blip r:embed="rId3"/>
          <a:stretch>
            <a:fillRect/>
          </a:stretch>
        </p:blipFill>
        <p:spPr>
          <a:xfrm>
            <a:off x="328229" y="2455369"/>
            <a:ext cx="5654854" cy="3180855"/>
          </a:xfrm>
          <a:prstGeom prst="rect">
            <a:avLst/>
          </a:prstGeom>
        </p:spPr>
      </p:pic>
      <p:sp>
        <p:nvSpPr>
          <p:cNvPr id="13" name="TextBox 12"/>
          <p:cNvSpPr txBox="1"/>
          <p:nvPr/>
        </p:nvSpPr>
        <p:spPr>
          <a:xfrm>
            <a:off x="1198745" y="1840691"/>
            <a:ext cx="184666" cy="369332"/>
          </a:xfrm>
          <a:prstGeom prst="rect">
            <a:avLst/>
          </a:prstGeom>
          <a:noFill/>
        </p:spPr>
        <p:txBody>
          <a:bodyPr wrap="none" rtlCol="0">
            <a:spAutoFit/>
          </a:bodyPr>
          <a:lstStyle/>
          <a:p>
            <a:endParaRPr lang="en-US" dirty="0"/>
          </a:p>
        </p:txBody>
      </p:sp>
      <p:sp>
        <p:nvSpPr>
          <p:cNvPr id="14" name="TextBox 13"/>
          <p:cNvSpPr txBox="1"/>
          <p:nvPr/>
        </p:nvSpPr>
        <p:spPr>
          <a:xfrm>
            <a:off x="656456" y="5820890"/>
            <a:ext cx="4903907" cy="369332"/>
          </a:xfrm>
          <a:prstGeom prst="rect">
            <a:avLst/>
          </a:prstGeom>
          <a:noFill/>
        </p:spPr>
        <p:txBody>
          <a:bodyPr wrap="none" rtlCol="0">
            <a:spAutoFit/>
          </a:bodyPr>
          <a:lstStyle/>
          <a:p>
            <a:r>
              <a:rPr lang="en-US" dirty="0" smtClean="0"/>
              <a:t>Police beat striking workers during the 1913 lockout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t/>
            </a:r>
            <a:br>
              <a:rPr lang="en-GB" sz="4000" b="1" dirty="0" smtClean="0"/>
            </a:br>
            <a:r>
              <a:rPr lang="en-GB" sz="4000" b="1" dirty="0" err="1" smtClean="0"/>
              <a:t>Cumann</a:t>
            </a:r>
            <a:r>
              <a:rPr lang="en-GB" sz="4000" b="1" dirty="0" smtClean="0"/>
              <a:t> </a:t>
            </a:r>
            <a:r>
              <a:rPr lang="en-GB" sz="4000" b="1" dirty="0" err="1" smtClean="0"/>
              <a:t>na</a:t>
            </a:r>
            <a:r>
              <a:rPr lang="en-GB" sz="4000" b="1" dirty="0" smtClean="0"/>
              <a:t> </a:t>
            </a:r>
            <a:r>
              <a:rPr lang="en-GB" sz="4000" b="1" dirty="0" err="1" smtClean="0"/>
              <a:t>nGaedhal</a:t>
            </a:r>
            <a:r>
              <a:rPr lang="en-GB" sz="4000" b="1" dirty="0" smtClean="0"/>
              <a:t> (Sinn </a:t>
            </a:r>
            <a:r>
              <a:rPr lang="en-GB" sz="4000" b="1" dirty="0" err="1" smtClean="0"/>
              <a:t>Féin</a:t>
            </a:r>
            <a:r>
              <a:rPr lang="en-GB" sz="4000" b="1" dirty="0" smtClean="0"/>
              <a:t>)</a:t>
            </a:r>
            <a:r>
              <a:rPr lang="en-US" sz="4000" dirty="0" smtClean="0"/>
              <a:t/>
            </a:r>
            <a:br>
              <a:rPr lang="en-US" sz="4000" dirty="0" smtClean="0"/>
            </a:br>
            <a:endParaRPr lang="en-US" sz="4000" dirty="0"/>
          </a:p>
        </p:txBody>
      </p:sp>
      <p:pic>
        <p:nvPicPr>
          <p:cNvPr id="5" name="Content Placeholder 4" descr="Arthur_Griffith_(1871-1922).jpg"/>
          <p:cNvPicPr>
            <a:picLocks noGrp="1" noChangeAspect="1"/>
          </p:cNvPicPr>
          <p:nvPr>
            <p:ph idx="1"/>
          </p:nvPr>
        </p:nvPicPr>
        <p:blipFill>
          <a:blip r:embed="rId2"/>
          <a:srcRect l="-64849" r="-64849"/>
          <a:stretch>
            <a:fillRect/>
          </a:stretch>
        </p:blipFill>
        <p:spPr>
          <a:xfrm>
            <a:off x="-1197745" y="1735138"/>
            <a:ext cx="7313613" cy="4056062"/>
          </a:xfrm>
        </p:spPr>
      </p:pic>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
        <p:nvSpPr>
          <p:cNvPr id="6" name="TextBox 5"/>
          <p:cNvSpPr txBox="1"/>
          <p:nvPr/>
        </p:nvSpPr>
        <p:spPr>
          <a:xfrm>
            <a:off x="428478" y="6036076"/>
            <a:ext cx="6627686" cy="369332"/>
          </a:xfrm>
          <a:prstGeom prst="rect">
            <a:avLst/>
          </a:prstGeom>
          <a:noFill/>
        </p:spPr>
        <p:txBody>
          <a:bodyPr wrap="none" rtlCol="0">
            <a:spAutoFit/>
          </a:bodyPr>
          <a:lstStyle/>
          <a:p>
            <a:pPr algn="ctr"/>
            <a:r>
              <a:rPr lang="en-US" dirty="0" smtClean="0"/>
              <a:t>Arthur Griffith, founder (1905) and president (1911-1917) of Sinn </a:t>
            </a:r>
            <a:r>
              <a:rPr lang="en-US" dirty="0" err="1" smtClean="0"/>
              <a:t>Féin</a:t>
            </a:r>
            <a:endParaRPr lang="en-US" dirty="0"/>
          </a:p>
        </p:txBody>
      </p:sp>
      <p:pic>
        <p:nvPicPr>
          <p:cNvPr id="7" name="Picture 6" descr="United-Irishman-Banner-Sat-4-Mar-1899.jpg"/>
          <p:cNvPicPr>
            <a:picLocks noChangeAspect="1"/>
          </p:cNvPicPr>
          <p:nvPr/>
        </p:nvPicPr>
        <p:blipFill>
          <a:blip r:embed="rId3"/>
          <a:stretch>
            <a:fillRect/>
          </a:stretch>
        </p:blipFill>
        <p:spPr>
          <a:xfrm>
            <a:off x="4417555" y="2327617"/>
            <a:ext cx="4434988" cy="245370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t>The Ulster Volunteers</a:t>
            </a:r>
            <a:endParaRPr lang="en-US" sz="4000" dirty="0"/>
          </a:p>
        </p:txBody>
      </p:sp>
      <p:pic>
        <p:nvPicPr>
          <p:cNvPr id="5" name="Content Placeholder 4" descr="UlsterVolunteers.jpg"/>
          <p:cNvPicPr>
            <a:picLocks noGrp="1" noChangeAspect="1"/>
          </p:cNvPicPr>
          <p:nvPr>
            <p:ph idx="1"/>
          </p:nvPr>
        </p:nvPicPr>
        <p:blipFill>
          <a:blip r:embed="rId2"/>
          <a:srcRect l="-504" r="-504"/>
          <a:stretch>
            <a:fillRect/>
          </a:stretch>
        </p:blipFill>
        <p:spPr>
          <a:xfrm>
            <a:off x="914400" y="1371600"/>
            <a:ext cx="7313613" cy="4056062"/>
          </a:xfrm>
        </p:spPr>
      </p:pic>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
        <p:nvSpPr>
          <p:cNvPr id="6" name="TextBox 5"/>
          <p:cNvSpPr txBox="1"/>
          <p:nvPr/>
        </p:nvSpPr>
        <p:spPr>
          <a:xfrm>
            <a:off x="2250194" y="5640913"/>
            <a:ext cx="5402628" cy="646331"/>
          </a:xfrm>
          <a:prstGeom prst="rect">
            <a:avLst/>
          </a:prstGeom>
          <a:noFill/>
        </p:spPr>
        <p:txBody>
          <a:bodyPr wrap="none" rtlCol="0">
            <a:spAutoFit/>
          </a:bodyPr>
          <a:lstStyle/>
          <a:p>
            <a:r>
              <a:rPr lang="en-US" dirty="0" smtClean="0"/>
              <a:t>Ulster Volunteers drill at </a:t>
            </a:r>
            <a:r>
              <a:rPr lang="en-US" dirty="0" err="1" smtClean="0"/>
              <a:t>Cookstown</a:t>
            </a:r>
            <a:r>
              <a:rPr lang="en-US" dirty="0" smtClean="0"/>
              <a:t>, 27 September 2013 </a:t>
            </a:r>
          </a:p>
          <a:p>
            <a:r>
              <a:rPr lang="en-US" dirty="0" smtClean="0"/>
              <a:t>                       (London Illustrated News)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t/>
            </a:r>
            <a:br>
              <a:rPr lang="en-GB" sz="4000" b="1" dirty="0" smtClean="0"/>
            </a:br>
            <a:r>
              <a:rPr lang="en-GB" sz="4000" b="1" dirty="0" smtClean="0"/>
              <a:t>The Irish Volunteers</a:t>
            </a:r>
            <a:r>
              <a:rPr lang="en-US" sz="4000" dirty="0" smtClean="0"/>
              <a:t/>
            </a:r>
            <a:br>
              <a:rPr lang="en-US" sz="4000" dirty="0" smtClean="0"/>
            </a:br>
            <a:endParaRPr lang="en-US" sz="4000" dirty="0"/>
          </a:p>
        </p:txBody>
      </p:sp>
      <p:pic>
        <p:nvPicPr>
          <p:cNvPr id="5" name="Content Placeholder 4" descr="patrick-pearse volunteers.png"/>
          <p:cNvPicPr>
            <a:picLocks noGrp="1" noChangeAspect="1"/>
          </p:cNvPicPr>
          <p:nvPr>
            <p:ph idx="1"/>
          </p:nvPr>
        </p:nvPicPr>
        <p:blipFill>
          <a:blip r:embed="rId2"/>
          <a:srcRect l="-59855" r="-59855"/>
          <a:stretch>
            <a:fillRect/>
          </a:stretch>
        </p:blipFill>
        <p:spPr>
          <a:xfrm>
            <a:off x="3094638" y="1371600"/>
            <a:ext cx="7313613" cy="4056062"/>
          </a:xfrm>
        </p:spPr>
      </p:pic>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
        <p:nvSpPr>
          <p:cNvPr id="6" name="TextBox 5"/>
          <p:cNvSpPr txBox="1"/>
          <p:nvPr/>
        </p:nvSpPr>
        <p:spPr>
          <a:xfrm>
            <a:off x="4185691" y="5512855"/>
            <a:ext cx="4958309" cy="830997"/>
          </a:xfrm>
          <a:prstGeom prst="rect">
            <a:avLst/>
          </a:prstGeom>
          <a:noFill/>
        </p:spPr>
        <p:txBody>
          <a:bodyPr wrap="none" rtlCol="0">
            <a:spAutoFit/>
          </a:bodyPr>
          <a:lstStyle/>
          <a:p>
            <a:r>
              <a:rPr lang="en-GB" sz="1600" dirty="0" err="1" smtClean="0"/>
              <a:t>Pádraig</a:t>
            </a:r>
            <a:r>
              <a:rPr lang="en-GB" sz="1600" dirty="0" smtClean="0"/>
              <a:t> </a:t>
            </a:r>
            <a:r>
              <a:rPr lang="en-GB" sz="1600" dirty="0" err="1" smtClean="0"/>
              <a:t>Pearse</a:t>
            </a:r>
            <a:r>
              <a:rPr lang="en-GB" sz="1600" dirty="0" smtClean="0"/>
              <a:t>, Director of Operations for the Irish</a:t>
            </a:r>
          </a:p>
          <a:p>
            <a:r>
              <a:rPr lang="en-GB" sz="1600" dirty="0" smtClean="0"/>
              <a:t>Volunteers, addressing a public meeting at Dolphins Barn,</a:t>
            </a:r>
          </a:p>
          <a:p>
            <a:r>
              <a:rPr lang="en-GB" sz="1600" dirty="0" smtClean="0"/>
              <a:t>in August 1915</a:t>
            </a:r>
            <a:r>
              <a:rPr lang="en-US" sz="1600" dirty="0" smtClean="0"/>
              <a:t> </a:t>
            </a:r>
            <a:endParaRPr lang="en-US" sz="1600" dirty="0"/>
          </a:p>
        </p:txBody>
      </p:sp>
      <p:pic>
        <p:nvPicPr>
          <p:cNvPr id="7" name="Picture 6" descr="irish-volunteers-cork.jpg"/>
          <p:cNvPicPr>
            <a:picLocks noChangeAspect="1"/>
          </p:cNvPicPr>
          <p:nvPr/>
        </p:nvPicPr>
        <p:blipFill>
          <a:blip r:embed="rId3"/>
          <a:stretch>
            <a:fillRect/>
          </a:stretch>
        </p:blipFill>
        <p:spPr>
          <a:xfrm>
            <a:off x="275223" y="1628440"/>
            <a:ext cx="4434133" cy="2594363"/>
          </a:xfrm>
          <a:prstGeom prst="rect">
            <a:avLst/>
          </a:prstGeom>
        </p:spPr>
      </p:pic>
      <p:sp>
        <p:nvSpPr>
          <p:cNvPr id="8" name="TextBox 7"/>
          <p:cNvSpPr txBox="1"/>
          <p:nvPr/>
        </p:nvSpPr>
        <p:spPr>
          <a:xfrm>
            <a:off x="1230698" y="4282336"/>
            <a:ext cx="2954993" cy="369332"/>
          </a:xfrm>
          <a:prstGeom prst="rect">
            <a:avLst/>
          </a:prstGeom>
          <a:noFill/>
        </p:spPr>
        <p:txBody>
          <a:bodyPr wrap="none" rtlCol="0">
            <a:spAutoFit/>
          </a:bodyPr>
          <a:lstStyle/>
          <a:p>
            <a:r>
              <a:rPr lang="en-US" dirty="0" smtClean="0"/>
              <a:t>Irish Volunteers in Cork, 1914</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313613" cy="868362"/>
          </a:xfrm>
        </p:spPr>
        <p:txBody>
          <a:bodyPr/>
          <a:lstStyle/>
          <a:p>
            <a:r>
              <a:rPr lang="ga-IE" sz="4000" b="1" dirty="0" smtClean="0"/>
              <a:t>Cumann na mBan</a:t>
            </a:r>
            <a:endParaRPr lang="en-US" sz="4000"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13" name="Picture 12" descr="cumann na mban"/>
          <p:cNvPicPr>
            <a:picLocks noChangeAspect="1"/>
          </p:cNvPicPr>
          <p:nvPr/>
        </p:nvPicPr>
        <p:blipFill>
          <a:blip r:embed="rId2"/>
          <a:stretch>
            <a:fillRect/>
          </a:stretch>
        </p:blipFill>
        <p:spPr>
          <a:xfrm>
            <a:off x="1217613" y="962942"/>
            <a:ext cx="7010400" cy="52578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Howth</a:t>
            </a:r>
            <a:r>
              <a:rPr lang="en-US" dirty="0" smtClean="0"/>
              <a:t> Gun-Running</a:t>
            </a:r>
            <a:endParaRPr lang="en-US" dirty="0"/>
          </a:p>
        </p:txBody>
      </p:sp>
      <p:pic>
        <p:nvPicPr>
          <p:cNvPr id="5" name="Content Placeholder 4" descr="howth gun running"/>
          <p:cNvPicPr>
            <a:picLocks noGrp="1" noChangeAspect="1"/>
          </p:cNvPicPr>
          <p:nvPr>
            <p:ph idx="1"/>
          </p:nvPr>
        </p:nvPicPr>
        <p:blipFill>
          <a:blip r:embed="rId2"/>
          <a:srcRect t="-5459" b="-5459"/>
          <a:stretch>
            <a:fillRect/>
          </a:stretch>
        </p:blipFill>
        <p:spPr/>
      </p:pic>
      <p:sp>
        <p:nvSpPr>
          <p:cNvPr id="6" name="TextBox 5"/>
          <p:cNvSpPr txBox="1"/>
          <p:nvPr/>
        </p:nvSpPr>
        <p:spPr>
          <a:xfrm>
            <a:off x="1352877" y="5791200"/>
            <a:ext cx="6197530" cy="584776"/>
          </a:xfrm>
          <a:prstGeom prst="rect">
            <a:avLst/>
          </a:prstGeom>
          <a:noFill/>
        </p:spPr>
        <p:txBody>
          <a:bodyPr wrap="none" rtlCol="0">
            <a:spAutoFit/>
          </a:bodyPr>
          <a:lstStyle/>
          <a:p>
            <a:r>
              <a:rPr lang="en-US" sz="1600" dirty="0" smtClean="0"/>
              <a:t>Molly Childers and Mary Spring Rice aboard the </a:t>
            </a:r>
            <a:r>
              <a:rPr lang="en-US" sz="1600" dirty="0" err="1" smtClean="0"/>
              <a:t>Asgard</a:t>
            </a:r>
            <a:r>
              <a:rPr lang="en-US" sz="1600" dirty="0" smtClean="0"/>
              <a:t> during the 1914</a:t>
            </a:r>
          </a:p>
          <a:p>
            <a:r>
              <a:rPr lang="en-US" sz="1600" dirty="0" smtClean="0"/>
              <a:t> </a:t>
            </a:r>
            <a:r>
              <a:rPr lang="en-US" sz="1600" dirty="0" err="1" smtClean="0"/>
              <a:t>Howth</a:t>
            </a:r>
            <a:r>
              <a:rPr lang="en-US" sz="1600" dirty="0" smtClean="0"/>
              <a:t> gun-running (National Museum of Ireland/Collins Barracks)</a:t>
            </a:r>
            <a:endParaRPr lang="en-US" sz="1600" dirty="0"/>
          </a:p>
        </p:txBody>
      </p:sp>
      <p:sp>
        <p:nvSpPr>
          <p:cNvPr id="7" name="Rectangle 6"/>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17532"/>
            <a:ext cx="7313613" cy="868362"/>
          </a:xfrm>
        </p:spPr>
        <p:txBody>
          <a:bodyPr/>
          <a:lstStyle/>
          <a:p>
            <a:r>
              <a:rPr lang="en-US" sz="3800" dirty="0" smtClean="0"/>
              <a:t>Run-up to the Rising</a:t>
            </a:r>
            <a:endParaRPr lang="en-US" sz="3800" dirty="0"/>
          </a:p>
        </p:txBody>
      </p:sp>
      <p:sp>
        <p:nvSpPr>
          <p:cNvPr id="3" name="Content Placeholder 2"/>
          <p:cNvSpPr>
            <a:spLocks noGrp="1"/>
          </p:cNvSpPr>
          <p:nvPr>
            <p:ph idx="1"/>
          </p:nvPr>
        </p:nvSpPr>
        <p:spPr>
          <a:xfrm>
            <a:off x="914400" y="1185894"/>
            <a:ext cx="7313613" cy="5404180"/>
          </a:xfrm>
        </p:spPr>
        <p:txBody>
          <a:bodyPr>
            <a:normAutofit lnSpcReduction="10000"/>
          </a:bodyPr>
          <a:lstStyle/>
          <a:p>
            <a:r>
              <a:rPr lang="en-US" sz="2200" b="1" dirty="0" smtClean="0"/>
              <a:t>1914 - </a:t>
            </a:r>
            <a:r>
              <a:rPr lang="en-US" sz="2200" dirty="0" smtClean="0"/>
              <a:t>First World War declared; Home Rule shelved for duration of the war.</a:t>
            </a:r>
          </a:p>
          <a:p>
            <a:r>
              <a:rPr lang="en-US" sz="2200" b="1" dirty="0" smtClean="0"/>
              <a:t>9 September 1914 -</a:t>
            </a:r>
            <a:r>
              <a:rPr lang="en-US" sz="2200" dirty="0" smtClean="0"/>
              <a:t> IRB decides to stage an uprising while Britain is at war.</a:t>
            </a:r>
          </a:p>
          <a:p>
            <a:r>
              <a:rPr lang="en-US" sz="2200" b="1" dirty="0" smtClean="0"/>
              <a:t>29 September 1914 - </a:t>
            </a:r>
            <a:r>
              <a:rPr lang="en-US" sz="2200" dirty="0" smtClean="0"/>
              <a:t>Redmond urges Volunteers to enlist in the British Army.</a:t>
            </a:r>
          </a:p>
          <a:p>
            <a:r>
              <a:rPr lang="en-US" sz="2200" b="1" dirty="0" smtClean="0"/>
              <a:t>May-September 1914 - </a:t>
            </a:r>
            <a:r>
              <a:rPr lang="en-US" sz="2200" dirty="0" smtClean="0"/>
              <a:t>Military Council of the IRB is formed.</a:t>
            </a:r>
          </a:p>
          <a:p>
            <a:r>
              <a:rPr lang="en-US" sz="2200" b="1" dirty="0" smtClean="0"/>
              <a:t>August 1914 - </a:t>
            </a:r>
            <a:r>
              <a:rPr lang="en-US" sz="2200" dirty="0" err="1" smtClean="0"/>
              <a:t>Pearse</a:t>
            </a:r>
            <a:r>
              <a:rPr lang="en-US" sz="2200" dirty="0" smtClean="0"/>
              <a:t> oration at funeral of O’Donovan </a:t>
            </a:r>
            <a:r>
              <a:rPr lang="en-US" sz="2200" dirty="0" err="1" smtClean="0"/>
              <a:t>Rossa</a:t>
            </a:r>
            <a:r>
              <a:rPr lang="en-US" sz="2200" dirty="0" smtClean="0"/>
              <a:t>, warning Britain that ‘Ireland </a:t>
            </a:r>
            <a:r>
              <a:rPr lang="en-US" sz="2200" dirty="0" err="1" smtClean="0"/>
              <a:t>unfree</a:t>
            </a:r>
            <a:r>
              <a:rPr lang="en-US" sz="2200" dirty="0" smtClean="0"/>
              <a:t> will never be at peace.’</a:t>
            </a:r>
          </a:p>
          <a:p>
            <a:r>
              <a:rPr lang="en-US" sz="2200" b="1" dirty="0" smtClean="0"/>
              <a:t>January 1916 - </a:t>
            </a:r>
            <a:r>
              <a:rPr lang="en-US" sz="2200" dirty="0" smtClean="0"/>
              <a:t>Connolly and </a:t>
            </a:r>
            <a:r>
              <a:rPr lang="en-US" sz="2200" dirty="0" err="1" smtClean="0"/>
              <a:t>MacDonagh</a:t>
            </a:r>
            <a:r>
              <a:rPr lang="en-US" sz="2200" dirty="0" smtClean="0"/>
              <a:t> join IRB Military Council. Rising date confirmed for Easter Sunday.</a:t>
            </a:r>
          </a:p>
          <a:p>
            <a:endParaRPr lang="en-US" b="1" dirty="0" smtClean="0"/>
          </a:p>
          <a:p>
            <a:endParaRPr lang="en-US"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313613" cy="868362"/>
          </a:xfrm>
        </p:spPr>
        <p:txBody>
          <a:bodyPr/>
          <a:lstStyle/>
          <a:p>
            <a:r>
              <a:rPr lang="en-US" sz="3800" dirty="0" smtClean="0"/>
              <a:t>Run-up to the Rising (contd.)</a:t>
            </a:r>
            <a:endParaRPr lang="en-US" sz="3800" dirty="0"/>
          </a:p>
        </p:txBody>
      </p:sp>
      <p:sp>
        <p:nvSpPr>
          <p:cNvPr id="3" name="Content Placeholder 2"/>
          <p:cNvSpPr>
            <a:spLocks noGrp="1"/>
          </p:cNvSpPr>
          <p:nvPr>
            <p:ph idx="1"/>
          </p:nvPr>
        </p:nvSpPr>
        <p:spPr>
          <a:xfrm>
            <a:off x="914400" y="868362"/>
            <a:ext cx="7313613" cy="5721712"/>
          </a:xfrm>
        </p:spPr>
        <p:txBody>
          <a:bodyPr>
            <a:normAutofit lnSpcReduction="10000"/>
          </a:bodyPr>
          <a:lstStyle/>
          <a:p>
            <a:r>
              <a:rPr lang="en-US" b="1" dirty="0" smtClean="0"/>
              <a:t>April 9</a:t>
            </a:r>
            <a:r>
              <a:rPr lang="en-US" b="1" baseline="30000" dirty="0" smtClean="0"/>
              <a:t>th</a:t>
            </a:r>
            <a:r>
              <a:rPr lang="en-US" b="1" dirty="0" smtClean="0"/>
              <a:t> – </a:t>
            </a:r>
            <a:r>
              <a:rPr lang="en-US" dirty="0" smtClean="0"/>
              <a:t>The </a:t>
            </a:r>
            <a:r>
              <a:rPr lang="en-US" i="1" dirty="0" err="1" smtClean="0"/>
              <a:t>Aud</a:t>
            </a:r>
            <a:r>
              <a:rPr lang="en-US" dirty="0" smtClean="0"/>
              <a:t> departs Germany.</a:t>
            </a:r>
          </a:p>
          <a:p>
            <a:r>
              <a:rPr lang="en-US" b="1" dirty="0" smtClean="0"/>
              <a:t>April 12</a:t>
            </a:r>
            <a:r>
              <a:rPr lang="en-US" b="1" baseline="30000" dirty="0" smtClean="0"/>
              <a:t>th</a:t>
            </a:r>
            <a:r>
              <a:rPr lang="en-US" b="1" dirty="0" smtClean="0"/>
              <a:t> -</a:t>
            </a:r>
            <a:r>
              <a:rPr lang="en-US" dirty="0" smtClean="0"/>
              <a:t> Casement boards U-19 submarine in Germany to meet the </a:t>
            </a:r>
            <a:r>
              <a:rPr lang="en-US" i="1" dirty="0" err="1" smtClean="0"/>
              <a:t>Aud</a:t>
            </a:r>
            <a:r>
              <a:rPr lang="en-US" i="1" dirty="0" smtClean="0"/>
              <a:t> </a:t>
            </a:r>
            <a:r>
              <a:rPr lang="en-US" dirty="0" smtClean="0"/>
              <a:t>in Tralee Bay.</a:t>
            </a:r>
          </a:p>
          <a:p>
            <a:r>
              <a:rPr lang="en-US" b="1" dirty="0" smtClean="0"/>
              <a:t>April 19</a:t>
            </a:r>
            <a:r>
              <a:rPr lang="en-US" b="1" baseline="30000" dirty="0" smtClean="0"/>
              <a:t>th</a:t>
            </a:r>
            <a:r>
              <a:rPr lang="en-US" b="1" dirty="0" smtClean="0"/>
              <a:t> (Ash Wednesday) – </a:t>
            </a:r>
            <a:r>
              <a:rPr lang="en-US" dirty="0" smtClean="0"/>
              <a:t>forged ‘Castle Document’</a:t>
            </a:r>
            <a:r>
              <a:rPr lang="en-US" b="1" dirty="0" smtClean="0"/>
              <a:t> </a:t>
            </a:r>
            <a:r>
              <a:rPr lang="en-US" dirty="0" smtClean="0"/>
              <a:t>presented to </a:t>
            </a:r>
            <a:r>
              <a:rPr lang="en-US" dirty="0" err="1" smtClean="0"/>
              <a:t>Eoin</a:t>
            </a:r>
            <a:r>
              <a:rPr lang="en-US" dirty="0" smtClean="0"/>
              <a:t> </a:t>
            </a:r>
            <a:r>
              <a:rPr lang="en-US" dirty="0" err="1" smtClean="0"/>
              <a:t>MacNeill</a:t>
            </a:r>
            <a:r>
              <a:rPr lang="en-US" dirty="0" smtClean="0"/>
              <a:t>, head of the Irish Volunteers, indicating that the British were going to arrest him and all the other nationalist leaders.</a:t>
            </a:r>
          </a:p>
          <a:p>
            <a:r>
              <a:rPr lang="en-US" b="1" dirty="0" smtClean="0"/>
              <a:t>April 20</a:t>
            </a:r>
            <a:r>
              <a:rPr lang="en-US" b="1" baseline="30000" dirty="0" smtClean="0"/>
              <a:t>th</a:t>
            </a:r>
            <a:r>
              <a:rPr lang="en-US" b="1" dirty="0" smtClean="0"/>
              <a:t> (Holy Thursday) -</a:t>
            </a:r>
            <a:r>
              <a:rPr lang="en-US" dirty="0" smtClean="0"/>
              <a:t> the </a:t>
            </a:r>
            <a:r>
              <a:rPr lang="en-US" i="1" dirty="0" err="1" smtClean="0"/>
              <a:t>Aud</a:t>
            </a:r>
            <a:r>
              <a:rPr lang="en-US" dirty="0" smtClean="0"/>
              <a:t> arrives (early) at Tralee Bay.</a:t>
            </a:r>
          </a:p>
          <a:p>
            <a:r>
              <a:rPr lang="en-US" b="1" dirty="0" smtClean="0"/>
              <a:t>April 21</a:t>
            </a:r>
            <a:r>
              <a:rPr lang="en-US" b="1" baseline="30000" dirty="0" smtClean="0"/>
              <a:t>st</a:t>
            </a:r>
            <a:r>
              <a:rPr lang="en-US" b="1" dirty="0" smtClean="0"/>
              <a:t> (Good Friday) - </a:t>
            </a:r>
            <a:r>
              <a:rPr lang="en-US" dirty="0" smtClean="0"/>
              <a:t>Casement, Bailey and </a:t>
            </a:r>
            <a:r>
              <a:rPr lang="en-US" dirty="0" err="1" smtClean="0"/>
              <a:t>Monteith</a:t>
            </a:r>
            <a:r>
              <a:rPr lang="en-US" dirty="0" smtClean="0"/>
              <a:t> go ashore from the submarine U-19, and are arrested by the British; later the </a:t>
            </a:r>
            <a:r>
              <a:rPr lang="en-US" i="1" dirty="0" err="1" smtClean="0"/>
              <a:t>Aud</a:t>
            </a:r>
            <a:r>
              <a:rPr lang="en-US" i="1" dirty="0" smtClean="0"/>
              <a:t> </a:t>
            </a:r>
            <a:r>
              <a:rPr lang="en-US" dirty="0" smtClean="0"/>
              <a:t>is captured by the British navy and forced to sail to Cork </a:t>
            </a:r>
            <a:r>
              <a:rPr lang="en-US" dirty="0" err="1" smtClean="0"/>
              <a:t>Harbour</a:t>
            </a:r>
            <a:r>
              <a:rPr lang="en-US" dirty="0" smtClean="0"/>
              <a:t>.</a:t>
            </a:r>
          </a:p>
          <a:p>
            <a:endParaRPr lang="en-US" dirty="0" smtClean="0"/>
          </a:p>
          <a:p>
            <a:endParaRPr lang="en-US" sz="1600" dirty="0" smtClean="0"/>
          </a:p>
          <a:p>
            <a:endParaRPr lang="en-US" sz="1600" dirty="0" smtClean="0"/>
          </a:p>
          <a:p>
            <a:endParaRPr lang="en-US" sz="1600" dirty="0" smtClean="0"/>
          </a:p>
          <a:p>
            <a:endParaRPr lang="en-US" sz="1600" b="1" dirty="0" smtClean="0"/>
          </a:p>
          <a:p>
            <a:endParaRPr lang="en-US" sz="1600" b="1" dirty="0" smtClean="0"/>
          </a:p>
          <a:p>
            <a:endParaRPr lang="en-US" sz="1600"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17532"/>
            <a:ext cx="7313613" cy="868362"/>
          </a:xfrm>
        </p:spPr>
        <p:txBody>
          <a:bodyPr/>
          <a:lstStyle/>
          <a:p>
            <a:endParaRPr lang="en-US" sz="3800" dirty="0"/>
          </a:p>
        </p:txBody>
      </p:sp>
      <p:sp>
        <p:nvSpPr>
          <p:cNvPr id="3" name="Content Placeholder 2"/>
          <p:cNvSpPr>
            <a:spLocks noGrp="1"/>
          </p:cNvSpPr>
          <p:nvPr>
            <p:ph idx="1"/>
          </p:nvPr>
        </p:nvSpPr>
        <p:spPr>
          <a:xfrm flipH="1">
            <a:off x="8228013" y="4624922"/>
            <a:ext cx="45719" cy="1965152"/>
          </a:xfrm>
        </p:spPr>
        <p:txBody>
          <a:bodyPr>
            <a:normAutofit/>
          </a:bodyPr>
          <a:lstStyle/>
          <a:p>
            <a:endParaRPr lang="en-US" b="1" dirty="0" smtClean="0"/>
          </a:p>
          <a:p>
            <a:endParaRPr lang="en-US"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5" name="Picture 4" descr="macneill"/>
          <p:cNvPicPr>
            <a:picLocks noChangeAspect="1"/>
          </p:cNvPicPr>
          <p:nvPr/>
        </p:nvPicPr>
        <p:blipFill>
          <a:blip r:embed="rId2"/>
          <a:stretch>
            <a:fillRect/>
          </a:stretch>
        </p:blipFill>
        <p:spPr>
          <a:xfrm>
            <a:off x="657826" y="759315"/>
            <a:ext cx="3319241" cy="4558958"/>
          </a:xfrm>
          <a:prstGeom prst="rect">
            <a:avLst/>
          </a:prstGeom>
        </p:spPr>
      </p:pic>
      <p:pic>
        <p:nvPicPr>
          <p:cNvPr id="6" name="Picture 5" descr="redmond"/>
          <p:cNvPicPr>
            <a:picLocks noChangeAspect="1"/>
          </p:cNvPicPr>
          <p:nvPr/>
        </p:nvPicPr>
        <p:blipFill>
          <a:blip r:embed="rId3"/>
          <a:stretch>
            <a:fillRect/>
          </a:stretch>
        </p:blipFill>
        <p:spPr>
          <a:xfrm>
            <a:off x="4937689" y="759315"/>
            <a:ext cx="3290324" cy="4558958"/>
          </a:xfrm>
          <a:prstGeom prst="rect">
            <a:avLst/>
          </a:prstGeom>
        </p:spPr>
      </p:pic>
      <p:sp>
        <p:nvSpPr>
          <p:cNvPr id="7" name="TextBox 6"/>
          <p:cNvSpPr txBox="1"/>
          <p:nvPr/>
        </p:nvSpPr>
        <p:spPr>
          <a:xfrm>
            <a:off x="657826" y="5493534"/>
            <a:ext cx="8062837" cy="923330"/>
          </a:xfrm>
          <a:prstGeom prst="rect">
            <a:avLst/>
          </a:prstGeom>
          <a:noFill/>
        </p:spPr>
        <p:txBody>
          <a:bodyPr wrap="none" rtlCol="0">
            <a:spAutoFit/>
          </a:bodyPr>
          <a:lstStyle/>
          <a:p>
            <a:r>
              <a:rPr lang="en-US" dirty="0" smtClean="0"/>
              <a:t>Chief of Staff of the Irish Volunteers </a:t>
            </a:r>
            <a:r>
              <a:rPr lang="en-US" dirty="0" err="1" smtClean="0"/>
              <a:t>Eoin</a:t>
            </a:r>
            <a:r>
              <a:rPr lang="en-US" dirty="0" smtClean="0"/>
              <a:t> </a:t>
            </a:r>
            <a:r>
              <a:rPr lang="en-US" dirty="0" err="1" smtClean="0"/>
              <a:t>MacNeill</a:t>
            </a:r>
            <a:r>
              <a:rPr lang="en-US" dirty="0" smtClean="0"/>
              <a:t> (left) confronted </a:t>
            </a:r>
            <a:r>
              <a:rPr lang="en-US" dirty="0" err="1" smtClean="0"/>
              <a:t>Pearse</a:t>
            </a:r>
            <a:r>
              <a:rPr lang="en-US" dirty="0" smtClean="0"/>
              <a:t> before the </a:t>
            </a:r>
          </a:p>
          <a:p>
            <a:r>
              <a:rPr lang="en-US" dirty="0" smtClean="0"/>
              <a:t>Rising while Irish Parliamentary Party leader John Redmond had pledged support for </a:t>
            </a:r>
          </a:p>
          <a:p>
            <a:r>
              <a:rPr lang="en-US" dirty="0" smtClean="0"/>
              <a:t>the British war effort.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49903"/>
            <a:ext cx="7313613" cy="868362"/>
          </a:xfrm>
        </p:spPr>
        <p:txBody>
          <a:bodyPr/>
          <a:lstStyle/>
          <a:p>
            <a:r>
              <a:rPr lang="en-US" sz="3800" dirty="0" smtClean="0"/>
              <a:t>Run-up to the Rising (contd.)</a:t>
            </a:r>
            <a:endParaRPr lang="en-US" sz="3800" dirty="0"/>
          </a:p>
        </p:txBody>
      </p:sp>
      <p:sp>
        <p:nvSpPr>
          <p:cNvPr id="3" name="Content Placeholder 2"/>
          <p:cNvSpPr>
            <a:spLocks noGrp="1"/>
          </p:cNvSpPr>
          <p:nvPr>
            <p:ph idx="1"/>
          </p:nvPr>
        </p:nvSpPr>
        <p:spPr>
          <a:xfrm>
            <a:off x="914400" y="868362"/>
            <a:ext cx="7313613" cy="5721712"/>
          </a:xfrm>
        </p:spPr>
        <p:txBody>
          <a:bodyPr>
            <a:normAutofit/>
          </a:bodyPr>
          <a:lstStyle/>
          <a:p>
            <a:endParaRPr lang="en-US" sz="1800" b="1" dirty="0" smtClean="0"/>
          </a:p>
          <a:p>
            <a:endParaRPr lang="en-US" b="1" dirty="0" smtClean="0"/>
          </a:p>
          <a:p>
            <a:r>
              <a:rPr lang="en-US" b="1" dirty="0" smtClean="0"/>
              <a:t>April 22</a:t>
            </a:r>
            <a:r>
              <a:rPr lang="en-US" b="1" baseline="30000" dirty="0" smtClean="0"/>
              <a:t>nd</a:t>
            </a:r>
            <a:r>
              <a:rPr lang="en-US" b="1" dirty="0" smtClean="0"/>
              <a:t> (Easter Saturday) - </a:t>
            </a:r>
            <a:r>
              <a:rPr lang="en-US" dirty="0" err="1" smtClean="0"/>
              <a:t>Eoin</a:t>
            </a:r>
            <a:r>
              <a:rPr lang="en-US" dirty="0" smtClean="0"/>
              <a:t> </a:t>
            </a:r>
            <a:r>
              <a:rPr lang="en-US" dirty="0" err="1" smtClean="0"/>
              <a:t>MacNeill</a:t>
            </a:r>
            <a:r>
              <a:rPr lang="en-US" dirty="0" smtClean="0"/>
              <a:t> cancels the order for the Rising.</a:t>
            </a:r>
          </a:p>
          <a:p>
            <a:r>
              <a:rPr lang="en-US" b="1" dirty="0" smtClean="0"/>
              <a:t>April 23</a:t>
            </a:r>
            <a:r>
              <a:rPr lang="en-US" b="1" baseline="30000" dirty="0" smtClean="0"/>
              <a:t>rd</a:t>
            </a:r>
            <a:r>
              <a:rPr lang="en-US" b="1" dirty="0" smtClean="0"/>
              <a:t>  (Easter Sunday) -  </a:t>
            </a:r>
            <a:r>
              <a:rPr lang="en-US" dirty="0" smtClean="0"/>
              <a:t>IRB decides to put Rising on hold for 24 hours.</a:t>
            </a:r>
          </a:p>
          <a:p>
            <a:r>
              <a:rPr lang="en-US" b="1" dirty="0" smtClean="0"/>
              <a:t>April 24</a:t>
            </a:r>
            <a:r>
              <a:rPr lang="en-US" b="1" baseline="30000" dirty="0" smtClean="0"/>
              <a:t>th</a:t>
            </a:r>
            <a:r>
              <a:rPr lang="en-US" b="1" dirty="0" smtClean="0"/>
              <a:t> (Easter Monday</a:t>
            </a:r>
            <a:r>
              <a:rPr lang="en-US" dirty="0" smtClean="0"/>
              <a:t>) </a:t>
            </a:r>
            <a:r>
              <a:rPr lang="en-US" b="1" dirty="0" smtClean="0"/>
              <a:t>-</a:t>
            </a:r>
            <a:r>
              <a:rPr lang="en-US" dirty="0" smtClean="0"/>
              <a:t> The 1916 Rising begins in Dublin.</a:t>
            </a:r>
          </a:p>
          <a:p>
            <a:endParaRPr lang="en-US" dirty="0" smtClean="0"/>
          </a:p>
          <a:p>
            <a:endParaRPr lang="en-US" dirty="0" smtClean="0"/>
          </a:p>
          <a:p>
            <a:endParaRPr lang="en-US" sz="1600" dirty="0" smtClean="0"/>
          </a:p>
          <a:p>
            <a:endParaRPr lang="en-US" sz="1600" dirty="0" smtClean="0"/>
          </a:p>
          <a:p>
            <a:endParaRPr lang="en-US" sz="1600" b="1" dirty="0" smtClean="0"/>
          </a:p>
          <a:p>
            <a:endParaRPr lang="en-US" sz="1600" b="1" dirty="0" smtClean="0"/>
          </a:p>
          <a:p>
            <a:endParaRPr lang="en-US" sz="1600"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306613" y="170558"/>
            <a:ext cx="7313613" cy="868362"/>
          </a:xfrm>
        </p:spPr>
        <p:txBody>
          <a:bodyPr/>
          <a:lstStyle/>
          <a:p>
            <a:r>
              <a:rPr lang="en-US" sz="4000" b="1" dirty="0" smtClean="0"/>
              <a:t>Day 1: Monday</a:t>
            </a:r>
            <a:endParaRPr lang="en-US" sz="4000" b="1"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7" name="Content Placeholder 6" descr="flag of republic"/>
          <p:cNvPicPr>
            <a:picLocks noGrp="1" noChangeAspect="1"/>
          </p:cNvPicPr>
          <p:nvPr>
            <p:ph idx="1"/>
          </p:nvPr>
        </p:nvPicPr>
        <p:blipFill>
          <a:blip r:embed="rId2"/>
          <a:srcRect l="-49113" r="-49113"/>
          <a:stretch>
            <a:fillRect/>
          </a:stretch>
        </p:blipFill>
        <p:spPr>
          <a:xfrm>
            <a:off x="-256874" y="1371600"/>
            <a:ext cx="5322003" cy="2951534"/>
          </a:xfrm>
        </p:spPr>
      </p:pic>
      <p:pic>
        <p:nvPicPr>
          <p:cNvPr id="8" name="Picture 7" descr="Easter_Proclamation_of_1916.png"/>
          <p:cNvPicPr>
            <a:picLocks noChangeAspect="1"/>
          </p:cNvPicPr>
          <p:nvPr/>
        </p:nvPicPr>
        <p:blipFill>
          <a:blip r:embed="rId3"/>
          <a:stretch>
            <a:fillRect/>
          </a:stretch>
        </p:blipFill>
        <p:spPr>
          <a:xfrm>
            <a:off x="4717041" y="170558"/>
            <a:ext cx="4224871" cy="6419516"/>
          </a:xfrm>
          <a:prstGeom prst="rect">
            <a:avLst/>
          </a:prstGeom>
        </p:spPr>
      </p:pic>
      <p:pic>
        <p:nvPicPr>
          <p:cNvPr id="9" name="Picture 8" descr="flag"/>
          <p:cNvPicPr>
            <a:picLocks noChangeAspect="1"/>
          </p:cNvPicPr>
          <p:nvPr/>
        </p:nvPicPr>
        <p:blipFill>
          <a:blip r:embed="rId4"/>
          <a:stretch>
            <a:fillRect/>
          </a:stretch>
        </p:blipFill>
        <p:spPr>
          <a:xfrm>
            <a:off x="542225" y="4469174"/>
            <a:ext cx="3835400" cy="21209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306613" y="503238"/>
            <a:ext cx="7313613" cy="868362"/>
          </a:xfrm>
        </p:spPr>
        <p:txBody>
          <a:bodyPr/>
          <a:lstStyle/>
          <a:p>
            <a:endParaRPr lang="en-US" sz="3600" b="1"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11" name="Content Placeholder 10" descr="FEATURE_Executed_Leaders.jpg"/>
          <p:cNvPicPr>
            <a:picLocks noGrp="1" noChangeAspect="1"/>
          </p:cNvPicPr>
          <p:nvPr>
            <p:ph idx="1"/>
          </p:nvPr>
        </p:nvPicPr>
        <p:blipFill>
          <a:blip r:embed="rId2"/>
          <a:srcRect t="-9273" b="-9273"/>
          <a:stretch>
            <a:fillRect/>
          </a:stretch>
        </p:blipFill>
        <p:spPr>
          <a:xfrm>
            <a:off x="671797" y="503238"/>
            <a:ext cx="7705149" cy="4301623"/>
          </a:xfrm>
        </p:spPr>
      </p:pic>
      <p:sp>
        <p:nvSpPr>
          <p:cNvPr id="12" name="TextBox 11"/>
          <p:cNvSpPr txBox="1"/>
          <p:nvPr/>
        </p:nvSpPr>
        <p:spPr>
          <a:xfrm>
            <a:off x="1398536" y="5008391"/>
            <a:ext cx="6144493" cy="923330"/>
          </a:xfrm>
          <a:prstGeom prst="rect">
            <a:avLst/>
          </a:prstGeom>
          <a:noFill/>
        </p:spPr>
        <p:txBody>
          <a:bodyPr wrap="none" rtlCol="0">
            <a:spAutoFit/>
          </a:bodyPr>
          <a:lstStyle/>
          <a:p>
            <a:r>
              <a:rPr lang="en-US" b="1" dirty="0" smtClean="0"/>
              <a:t>Signatories of the Proclamation</a:t>
            </a:r>
            <a:r>
              <a:rPr lang="en-US" dirty="0" smtClean="0"/>
              <a:t>, clockwise from left- </a:t>
            </a:r>
          </a:p>
          <a:p>
            <a:r>
              <a:rPr lang="en-US" dirty="0" err="1" smtClean="0"/>
              <a:t>Pádraig</a:t>
            </a:r>
            <a:r>
              <a:rPr lang="en-US" dirty="0" smtClean="0"/>
              <a:t> </a:t>
            </a:r>
            <a:r>
              <a:rPr lang="en-US" dirty="0" err="1" smtClean="0"/>
              <a:t>Pearse</a:t>
            </a:r>
            <a:r>
              <a:rPr lang="en-US" dirty="0" smtClean="0"/>
              <a:t>, Joseph Plunkett, James Connolly, Thomas Clarke, </a:t>
            </a:r>
          </a:p>
          <a:p>
            <a:r>
              <a:rPr lang="en-US" dirty="0" err="1" smtClean="0"/>
              <a:t>Eamonn</a:t>
            </a:r>
            <a:r>
              <a:rPr lang="en-US" dirty="0" smtClean="0"/>
              <a:t> </a:t>
            </a:r>
            <a:r>
              <a:rPr lang="en-US" dirty="0" err="1" smtClean="0"/>
              <a:t>Ceannt</a:t>
            </a:r>
            <a:r>
              <a:rPr lang="en-US" dirty="0" smtClean="0"/>
              <a:t>, Thomas </a:t>
            </a:r>
            <a:r>
              <a:rPr lang="en-US" dirty="0" err="1" smtClean="0"/>
              <a:t>MacDonagh</a:t>
            </a:r>
            <a:r>
              <a:rPr lang="en-US" dirty="0" smtClean="0"/>
              <a:t>, </a:t>
            </a:r>
            <a:r>
              <a:rPr lang="en-US" dirty="0" err="1" smtClean="0"/>
              <a:t>Seán</a:t>
            </a:r>
            <a:r>
              <a:rPr lang="en-US" dirty="0" smtClean="0"/>
              <a:t> </a:t>
            </a:r>
            <a:r>
              <a:rPr lang="en-US" dirty="0" err="1" smtClean="0"/>
              <a:t>MacDiarmada</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Day 2: Tuesday</a:t>
            </a:r>
            <a:endParaRPr lang="en-US" sz="4000" b="1" dirty="0"/>
          </a:p>
        </p:txBody>
      </p:sp>
      <p:sp>
        <p:nvSpPr>
          <p:cNvPr id="5" name="TextBox 4"/>
          <p:cNvSpPr txBox="1"/>
          <p:nvPr/>
        </p:nvSpPr>
        <p:spPr>
          <a:xfrm>
            <a:off x="7677678" y="6211669"/>
            <a:ext cx="1466322" cy="646331"/>
          </a:xfrm>
          <a:prstGeom prst="rect">
            <a:avLst/>
          </a:prstGeom>
          <a:noFill/>
        </p:spPr>
        <p:txBody>
          <a:bodyPr wrap="square" rtlCol="0">
            <a:spAutoFit/>
          </a:bodyPr>
          <a:lstStyle/>
          <a:p>
            <a:r>
              <a:rPr lang="en-US" dirty="0" err="1" smtClean="0">
                <a:solidFill>
                  <a:schemeClr val="accent5"/>
                </a:solidFill>
              </a:rPr>
              <a:t>Athboy</a:t>
            </a:r>
            <a:r>
              <a:rPr lang="en-US" dirty="0" smtClean="0">
                <a:solidFill>
                  <a:schemeClr val="accent5"/>
                </a:solidFill>
              </a:rPr>
              <a:t> 100</a:t>
            </a:r>
          </a:p>
          <a:p>
            <a:endParaRPr lang="en-US" dirty="0"/>
          </a:p>
        </p:txBody>
      </p:sp>
      <p:pic>
        <p:nvPicPr>
          <p:cNvPr id="11" name="Content Placeholder 10" descr="proclamation2.jpg"/>
          <p:cNvPicPr>
            <a:picLocks noGrp="1" noChangeAspect="1"/>
          </p:cNvPicPr>
          <p:nvPr>
            <p:ph idx="1"/>
          </p:nvPr>
        </p:nvPicPr>
        <p:blipFill>
          <a:blip r:embed="rId2"/>
          <a:srcRect t="-449369" b="-449369"/>
          <a:stretch>
            <a:fillRect/>
          </a:stretch>
        </p:blipFill>
        <p:spPr>
          <a:xfrm flipH="1">
            <a:off x="8228013" y="5151438"/>
            <a:ext cx="46037" cy="639762"/>
          </a:xfrm>
        </p:spPr>
      </p:pic>
      <p:pic>
        <p:nvPicPr>
          <p:cNvPr id="15" name="Picture 14" descr="moloney"/>
          <p:cNvPicPr>
            <a:picLocks noChangeAspect="1"/>
          </p:cNvPicPr>
          <p:nvPr/>
        </p:nvPicPr>
        <p:blipFill>
          <a:blip r:embed="rId3"/>
          <a:stretch>
            <a:fillRect/>
          </a:stretch>
        </p:blipFill>
        <p:spPr>
          <a:xfrm>
            <a:off x="616134" y="1633909"/>
            <a:ext cx="2799648" cy="4840069"/>
          </a:xfrm>
          <a:prstGeom prst="rect">
            <a:avLst/>
          </a:prstGeom>
        </p:spPr>
      </p:pic>
      <p:pic>
        <p:nvPicPr>
          <p:cNvPr id="16" name="Picture 15" descr="mallin"/>
          <p:cNvPicPr>
            <a:picLocks noChangeAspect="1"/>
          </p:cNvPicPr>
          <p:nvPr/>
        </p:nvPicPr>
        <p:blipFill>
          <a:blip r:embed="rId4"/>
          <a:stretch>
            <a:fillRect/>
          </a:stretch>
        </p:blipFill>
        <p:spPr>
          <a:xfrm>
            <a:off x="4978612" y="1633909"/>
            <a:ext cx="2505797" cy="3180435"/>
          </a:xfrm>
          <a:prstGeom prst="rect">
            <a:avLst/>
          </a:prstGeom>
        </p:spPr>
      </p:pic>
      <p:sp>
        <p:nvSpPr>
          <p:cNvPr id="17" name="TextBox 16"/>
          <p:cNvSpPr txBox="1"/>
          <p:nvPr/>
        </p:nvSpPr>
        <p:spPr>
          <a:xfrm>
            <a:off x="4058631" y="5421868"/>
            <a:ext cx="4433763" cy="369332"/>
          </a:xfrm>
          <a:prstGeom prst="rect">
            <a:avLst/>
          </a:prstGeom>
          <a:noFill/>
        </p:spPr>
        <p:txBody>
          <a:bodyPr wrap="none" rtlCol="0">
            <a:spAutoFit/>
          </a:bodyPr>
          <a:lstStyle/>
          <a:p>
            <a:r>
              <a:rPr lang="en-US" dirty="0" smtClean="0"/>
              <a:t>(Left) Helena </a:t>
            </a:r>
            <a:r>
              <a:rPr lang="en-US" dirty="0" err="1" smtClean="0"/>
              <a:t>Moloney</a:t>
            </a:r>
            <a:r>
              <a:rPr lang="en-US" dirty="0" smtClean="0"/>
              <a:t>, (above) Michael </a:t>
            </a:r>
            <a:r>
              <a:rPr lang="en-US" dirty="0" err="1" smtClean="0"/>
              <a:t>Mallin</a:t>
            </a:r>
            <a:r>
              <a:rPr lang="en-US" dirty="0" smtClean="0"/>
              <a:t>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Day 3: Wednesday</a:t>
            </a:r>
            <a:endParaRPr lang="en-US" sz="4000" b="1" dirty="0"/>
          </a:p>
        </p:txBody>
      </p:sp>
      <p:sp>
        <p:nvSpPr>
          <p:cNvPr id="5" name="TextBox 4"/>
          <p:cNvSpPr txBox="1"/>
          <p:nvPr/>
        </p:nvSpPr>
        <p:spPr>
          <a:xfrm>
            <a:off x="7677678" y="6211669"/>
            <a:ext cx="1466322" cy="646331"/>
          </a:xfrm>
          <a:prstGeom prst="rect">
            <a:avLst/>
          </a:prstGeom>
          <a:noFill/>
        </p:spPr>
        <p:txBody>
          <a:bodyPr wrap="square" rtlCol="0">
            <a:spAutoFit/>
          </a:bodyPr>
          <a:lstStyle/>
          <a:p>
            <a:r>
              <a:rPr lang="en-US" dirty="0" err="1" smtClean="0">
                <a:solidFill>
                  <a:schemeClr val="accent5"/>
                </a:solidFill>
              </a:rPr>
              <a:t>Athboy</a:t>
            </a:r>
            <a:r>
              <a:rPr lang="en-US" dirty="0" smtClean="0">
                <a:solidFill>
                  <a:schemeClr val="accent5"/>
                </a:solidFill>
              </a:rPr>
              <a:t> 100</a:t>
            </a:r>
          </a:p>
          <a:p>
            <a:endParaRPr lang="en-US" dirty="0"/>
          </a:p>
        </p:txBody>
      </p:sp>
      <p:pic>
        <p:nvPicPr>
          <p:cNvPr id="11" name="Content Placeholder 10" descr="proclamation2.jpg"/>
          <p:cNvPicPr>
            <a:picLocks noGrp="1" noChangeAspect="1"/>
          </p:cNvPicPr>
          <p:nvPr>
            <p:ph idx="1"/>
          </p:nvPr>
        </p:nvPicPr>
        <p:blipFill>
          <a:blip r:embed="rId2"/>
          <a:srcRect t="-449369" b="-449369"/>
          <a:stretch>
            <a:fillRect/>
          </a:stretch>
        </p:blipFill>
        <p:spPr>
          <a:xfrm flipH="1">
            <a:off x="8228013" y="5151438"/>
            <a:ext cx="46037" cy="639762"/>
          </a:xfrm>
        </p:spPr>
      </p:pic>
      <p:pic>
        <p:nvPicPr>
          <p:cNvPr id="6" name="Picture 5" descr="liberty hall"/>
          <p:cNvPicPr>
            <a:picLocks noChangeAspect="1"/>
          </p:cNvPicPr>
          <p:nvPr/>
        </p:nvPicPr>
        <p:blipFill>
          <a:blip r:embed="rId3"/>
          <a:stretch>
            <a:fillRect/>
          </a:stretch>
        </p:blipFill>
        <p:spPr>
          <a:xfrm>
            <a:off x="862013" y="1547725"/>
            <a:ext cx="7366000" cy="4064000"/>
          </a:xfrm>
          <a:prstGeom prst="rect">
            <a:avLst/>
          </a:prstGeom>
        </p:spPr>
      </p:pic>
      <p:sp>
        <p:nvSpPr>
          <p:cNvPr id="7" name="TextBox 6"/>
          <p:cNvSpPr txBox="1"/>
          <p:nvPr/>
        </p:nvSpPr>
        <p:spPr>
          <a:xfrm>
            <a:off x="862013" y="5848441"/>
            <a:ext cx="7327647" cy="369332"/>
          </a:xfrm>
          <a:prstGeom prst="rect">
            <a:avLst/>
          </a:prstGeom>
          <a:noFill/>
        </p:spPr>
        <p:txBody>
          <a:bodyPr wrap="none" rtlCol="0">
            <a:spAutoFit/>
          </a:bodyPr>
          <a:lstStyle/>
          <a:p>
            <a:r>
              <a:rPr lang="en-US" dirty="0" smtClean="0"/>
              <a:t>Scenes of destruction inside Liberty Hall after it was riddled by British artillery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Day 4: Thursday</a:t>
            </a:r>
            <a:endParaRPr lang="en-US" sz="4000" b="1" dirty="0"/>
          </a:p>
        </p:txBody>
      </p:sp>
      <p:sp>
        <p:nvSpPr>
          <p:cNvPr id="5" name="TextBox 4"/>
          <p:cNvSpPr txBox="1"/>
          <p:nvPr/>
        </p:nvSpPr>
        <p:spPr>
          <a:xfrm>
            <a:off x="7677678" y="6211669"/>
            <a:ext cx="1466322" cy="646331"/>
          </a:xfrm>
          <a:prstGeom prst="rect">
            <a:avLst/>
          </a:prstGeom>
          <a:noFill/>
        </p:spPr>
        <p:txBody>
          <a:bodyPr wrap="square" rtlCol="0">
            <a:spAutoFit/>
          </a:bodyPr>
          <a:lstStyle/>
          <a:p>
            <a:r>
              <a:rPr lang="en-US" dirty="0" err="1" smtClean="0">
                <a:solidFill>
                  <a:schemeClr val="accent5"/>
                </a:solidFill>
              </a:rPr>
              <a:t>Athboy</a:t>
            </a:r>
            <a:r>
              <a:rPr lang="en-US" dirty="0" smtClean="0">
                <a:solidFill>
                  <a:schemeClr val="accent5"/>
                </a:solidFill>
              </a:rPr>
              <a:t> 100</a:t>
            </a:r>
          </a:p>
          <a:p>
            <a:endParaRPr lang="en-US" dirty="0"/>
          </a:p>
        </p:txBody>
      </p:sp>
      <p:pic>
        <p:nvPicPr>
          <p:cNvPr id="11" name="Content Placeholder 10" descr="proclamation2.jpg"/>
          <p:cNvPicPr>
            <a:picLocks noGrp="1" noChangeAspect="1"/>
          </p:cNvPicPr>
          <p:nvPr>
            <p:ph idx="1"/>
          </p:nvPr>
        </p:nvPicPr>
        <p:blipFill>
          <a:blip r:embed="rId2"/>
          <a:srcRect t="-449369" b="-449369"/>
          <a:stretch>
            <a:fillRect/>
          </a:stretch>
        </p:blipFill>
        <p:spPr>
          <a:xfrm flipH="1">
            <a:off x="8228013" y="5151438"/>
            <a:ext cx="46037" cy="639762"/>
          </a:xfrm>
        </p:spPr>
      </p:pic>
      <p:pic>
        <p:nvPicPr>
          <p:cNvPr id="6" name="Picture 5" descr="brugha"/>
          <p:cNvPicPr>
            <a:picLocks noChangeAspect="1"/>
          </p:cNvPicPr>
          <p:nvPr/>
        </p:nvPicPr>
        <p:blipFill>
          <a:blip r:embed="rId3"/>
          <a:stretch>
            <a:fillRect/>
          </a:stretch>
        </p:blipFill>
        <p:spPr>
          <a:xfrm>
            <a:off x="889000" y="1397000"/>
            <a:ext cx="7366000" cy="4064000"/>
          </a:xfrm>
          <a:prstGeom prst="rect">
            <a:avLst/>
          </a:prstGeom>
        </p:spPr>
      </p:pic>
      <p:sp>
        <p:nvSpPr>
          <p:cNvPr id="7" name="TextBox 6"/>
          <p:cNvSpPr txBox="1"/>
          <p:nvPr/>
        </p:nvSpPr>
        <p:spPr>
          <a:xfrm>
            <a:off x="889000" y="5565338"/>
            <a:ext cx="7530502" cy="646331"/>
          </a:xfrm>
          <a:prstGeom prst="rect">
            <a:avLst/>
          </a:prstGeom>
          <a:noFill/>
        </p:spPr>
        <p:txBody>
          <a:bodyPr wrap="none" rtlCol="0">
            <a:spAutoFit/>
          </a:bodyPr>
          <a:lstStyle/>
          <a:p>
            <a:r>
              <a:rPr lang="en-US" dirty="0" smtClean="0"/>
              <a:t>Left: </a:t>
            </a:r>
            <a:r>
              <a:rPr lang="en-US" dirty="0" err="1" smtClean="0"/>
              <a:t>Cathal</a:t>
            </a:r>
            <a:r>
              <a:rPr lang="en-US" dirty="0" smtClean="0"/>
              <a:t> </a:t>
            </a:r>
            <a:r>
              <a:rPr lang="en-US" dirty="0" err="1" smtClean="0"/>
              <a:t>Brugha</a:t>
            </a:r>
            <a:r>
              <a:rPr lang="en-US" dirty="0" smtClean="0"/>
              <a:t> was wounded more than 25 times in the fighting. </a:t>
            </a:r>
          </a:p>
          <a:p>
            <a:r>
              <a:rPr lang="en-US" dirty="0" smtClean="0"/>
              <a:t>Right: Scenes of destruction after heavy nights of shelling around Sackville Street.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Day 5: Friday</a:t>
            </a:r>
            <a:endParaRPr lang="en-US" sz="4000" b="1" dirty="0"/>
          </a:p>
        </p:txBody>
      </p:sp>
      <p:sp>
        <p:nvSpPr>
          <p:cNvPr id="5" name="TextBox 4"/>
          <p:cNvSpPr txBox="1"/>
          <p:nvPr/>
        </p:nvSpPr>
        <p:spPr>
          <a:xfrm>
            <a:off x="7677678" y="6211669"/>
            <a:ext cx="1466322" cy="646331"/>
          </a:xfrm>
          <a:prstGeom prst="rect">
            <a:avLst/>
          </a:prstGeom>
          <a:noFill/>
        </p:spPr>
        <p:txBody>
          <a:bodyPr wrap="square" rtlCol="0">
            <a:spAutoFit/>
          </a:bodyPr>
          <a:lstStyle/>
          <a:p>
            <a:r>
              <a:rPr lang="en-US" dirty="0" err="1" smtClean="0">
                <a:solidFill>
                  <a:schemeClr val="accent5"/>
                </a:solidFill>
              </a:rPr>
              <a:t>Athboy</a:t>
            </a:r>
            <a:r>
              <a:rPr lang="en-US" dirty="0" smtClean="0">
                <a:solidFill>
                  <a:schemeClr val="accent5"/>
                </a:solidFill>
              </a:rPr>
              <a:t> 100</a:t>
            </a:r>
          </a:p>
          <a:p>
            <a:endParaRPr lang="en-US" dirty="0"/>
          </a:p>
        </p:txBody>
      </p:sp>
      <p:pic>
        <p:nvPicPr>
          <p:cNvPr id="11" name="Content Placeholder 10" descr="proclamation2.jpg"/>
          <p:cNvPicPr>
            <a:picLocks noGrp="1" noChangeAspect="1"/>
          </p:cNvPicPr>
          <p:nvPr>
            <p:ph idx="1"/>
          </p:nvPr>
        </p:nvPicPr>
        <p:blipFill>
          <a:blip r:embed="rId2"/>
          <a:srcRect t="-449369" b="-449369"/>
          <a:stretch>
            <a:fillRect/>
          </a:stretch>
        </p:blipFill>
        <p:spPr>
          <a:xfrm flipH="1">
            <a:off x="8228013" y="5151438"/>
            <a:ext cx="46037" cy="639762"/>
          </a:xfrm>
        </p:spPr>
      </p:pic>
      <p:pic>
        <p:nvPicPr>
          <p:cNvPr id="6" name="Picture 5" descr="bread companty"/>
          <p:cNvPicPr>
            <a:picLocks noChangeAspect="1"/>
          </p:cNvPicPr>
          <p:nvPr/>
        </p:nvPicPr>
        <p:blipFill>
          <a:blip r:embed="rId3"/>
          <a:stretch>
            <a:fillRect/>
          </a:stretch>
        </p:blipFill>
        <p:spPr>
          <a:xfrm>
            <a:off x="862013" y="1397000"/>
            <a:ext cx="7366000" cy="4064000"/>
          </a:xfrm>
          <a:prstGeom prst="rect">
            <a:avLst/>
          </a:prstGeom>
        </p:spPr>
      </p:pic>
      <p:sp>
        <p:nvSpPr>
          <p:cNvPr id="7" name="TextBox 6"/>
          <p:cNvSpPr txBox="1"/>
          <p:nvPr/>
        </p:nvSpPr>
        <p:spPr>
          <a:xfrm>
            <a:off x="862013" y="5461000"/>
            <a:ext cx="7281410" cy="923330"/>
          </a:xfrm>
          <a:prstGeom prst="rect">
            <a:avLst/>
          </a:prstGeom>
          <a:noFill/>
        </p:spPr>
        <p:txBody>
          <a:bodyPr wrap="none" rtlCol="0">
            <a:spAutoFit/>
          </a:bodyPr>
          <a:lstStyle/>
          <a:p>
            <a:r>
              <a:rPr lang="en-US" dirty="0" smtClean="0"/>
              <a:t>The Dublin Bread Company building on Sackville Street didn't survive the</a:t>
            </a:r>
          </a:p>
          <a:p>
            <a:r>
              <a:rPr lang="en-US" dirty="0" smtClean="0"/>
              <a:t>tumultuous events of Easter week. Right, a rebel is taken prisoner and, below,</a:t>
            </a:r>
          </a:p>
          <a:p>
            <a:r>
              <a:rPr lang="en-US" dirty="0" smtClean="0"/>
              <a:t>an artist’s impression of the Volunteers holding out in the GPO.</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Day 6: Saturday - Surrender</a:t>
            </a:r>
            <a:endParaRPr lang="en-US" sz="4000" b="1" dirty="0"/>
          </a:p>
        </p:txBody>
      </p:sp>
      <p:sp>
        <p:nvSpPr>
          <p:cNvPr id="5" name="TextBox 4"/>
          <p:cNvSpPr txBox="1"/>
          <p:nvPr/>
        </p:nvSpPr>
        <p:spPr>
          <a:xfrm>
            <a:off x="7677678" y="6211669"/>
            <a:ext cx="1466322" cy="646331"/>
          </a:xfrm>
          <a:prstGeom prst="rect">
            <a:avLst/>
          </a:prstGeom>
          <a:noFill/>
        </p:spPr>
        <p:txBody>
          <a:bodyPr wrap="square" rtlCol="0">
            <a:spAutoFit/>
          </a:bodyPr>
          <a:lstStyle/>
          <a:p>
            <a:r>
              <a:rPr lang="en-US" dirty="0" err="1" smtClean="0">
                <a:solidFill>
                  <a:schemeClr val="accent5"/>
                </a:solidFill>
              </a:rPr>
              <a:t>Athboy</a:t>
            </a:r>
            <a:r>
              <a:rPr lang="en-US" dirty="0" smtClean="0">
                <a:solidFill>
                  <a:schemeClr val="accent5"/>
                </a:solidFill>
              </a:rPr>
              <a:t> 100</a:t>
            </a:r>
          </a:p>
          <a:p>
            <a:endParaRPr lang="en-US" dirty="0"/>
          </a:p>
        </p:txBody>
      </p:sp>
      <p:pic>
        <p:nvPicPr>
          <p:cNvPr id="11" name="Content Placeholder 10" descr="proclamation2.jpg"/>
          <p:cNvPicPr>
            <a:picLocks noGrp="1" noChangeAspect="1"/>
          </p:cNvPicPr>
          <p:nvPr>
            <p:ph idx="1"/>
          </p:nvPr>
        </p:nvPicPr>
        <p:blipFill>
          <a:blip r:embed="rId2"/>
          <a:srcRect t="-449369" b="-449369"/>
          <a:stretch>
            <a:fillRect/>
          </a:stretch>
        </p:blipFill>
        <p:spPr>
          <a:xfrm flipH="1">
            <a:off x="8228013" y="5151438"/>
            <a:ext cx="46037" cy="639762"/>
          </a:xfrm>
        </p:spPr>
      </p:pic>
      <p:pic>
        <p:nvPicPr>
          <p:cNvPr id="6" name="Picture 5" descr="elizabeth o'farrell"/>
          <p:cNvPicPr>
            <a:picLocks noChangeAspect="1"/>
          </p:cNvPicPr>
          <p:nvPr/>
        </p:nvPicPr>
        <p:blipFill>
          <a:blip r:embed="rId3"/>
          <a:stretch>
            <a:fillRect/>
          </a:stretch>
        </p:blipFill>
        <p:spPr>
          <a:xfrm>
            <a:off x="238386" y="1653971"/>
            <a:ext cx="2352414" cy="3856416"/>
          </a:xfrm>
          <a:prstGeom prst="rect">
            <a:avLst/>
          </a:prstGeom>
        </p:spPr>
      </p:pic>
      <p:pic>
        <p:nvPicPr>
          <p:cNvPr id="7" name="Picture 6" descr="rebels"/>
          <p:cNvPicPr>
            <a:picLocks noChangeAspect="1"/>
          </p:cNvPicPr>
          <p:nvPr/>
        </p:nvPicPr>
        <p:blipFill>
          <a:blip r:embed="rId4"/>
          <a:stretch>
            <a:fillRect/>
          </a:stretch>
        </p:blipFill>
        <p:spPr>
          <a:xfrm>
            <a:off x="2899442" y="1954079"/>
            <a:ext cx="5728602" cy="3197359"/>
          </a:xfrm>
          <a:prstGeom prst="rect">
            <a:avLst/>
          </a:prstGeom>
        </p:spPr>
      </p:pic>
      <p:sp>
        <p:nvSpPr>
          <p:cNvPr id="8" name="TextBox 7"/>
          <p:cNvSpPr txBox="1"/>
          <p:nvPr/>
        </p:nvSpPr>
        <p:spPr>
          <a:xfrm>
            <a:off x="914400" y="5791200"/>
            <a:ext cx="7891741" cy="369332"/>
          </a:xfrm>
          <a:prstGeom prst="rect">
            <a:avLst/>
          </a:prstGeom>
          <a:noFill/>
        </p:spPr>
        <p:txBody>
          <a:bodyPr wrap="none" rtlCol="0">
            <a:spAutoFit/>
          </a:bodyPr>
          <a:lstStyle/>
          <a:p>
            <a:r>
              <a:rPr lang="en-US" dirty="0" smtClean="0"/>
              <a:t>Right: Elizabeth O’Farrell. Left: Volunteers marched from the GPO by British troops.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3600" b="1"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5" name="Picture 4" descr="surrender"/>
          <p:cNvPicPr>
            <a:picLocks noChangeAspect="1"/>
          </p:cNvPicPr>
          <p:nvPr/>
        </p:nvPicPr>
        <p:blipFill>
          <a:blip r:embed="rId2"/>
          <a:stretch>
            <a:fillRect/>
          </a:stretch>
        </p:blipFill>
        <p:spPr>
          <a:xfrm>
            <a:off x="889000" y="982827"/>
            <a:ext cx="7366000" cy="40640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Aftermath of the Rising</a:t>
            </a:r>
            <a:endParaRPr lang="en-US" sz="3600" b="1"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6" name="Picture 5" descr="aftermath"/>
          <p:cNvPicPr>
            <a:picLocks noChangeAspect="1"/>
          </p:cNvPicPr>
          <p:nvPr/>
        </p:nvPicPr>
        <p:blipFill>
          <a:blip r:embed="rId2"/>
          <a:stretch>
            <a:fillRect/>
          </a:stretch>
        </p:blipFill>
        <p:spPr>
          <a:xfrm>
            <a:off x="889000" y="1397000"/>
            <a:ext cx="7366000" cy="4064000"/>
          </a:xfrm>
          <a:prstGeom prst="rect">
            <a:avLst/>
          </a:prstGeom>
        </p:spPr>
      </p:pic>
      <p:sp>
        <p:nvSpPr>
          <p:cNvPr id="7" name="TextBox 6"/>
          <p:cNvSpPr txBox="1"/>
          <p:nvPr/>
        </p:nvSpPr>
        <p:spPr>
          <a:xfrm>
            <a:off x="1642780" y="5784604"/>
            <a:ext cx="6301725" cy="369332"/>
          </a:xfrm>
          <a:prstGeom prst="rect">
            <a:avLst/>
          </a:prstGeom>
          <a:noFill/>
        </p:spPr>
        <p:txBody>
          <a:bodyPr wrap="none" rtlCol="0">
            <a:spAutoFit/>
          </a:bodyPr>
          <a:lstStyle/>
          <a:p>
            <a:r>
              <a:rPr lang="en-US" dirty="0" smtClean="0"/>
              <a:t>British soldiers pose with the captured rebel flag on Sackville Street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3600" b="1" dirty="0"/>
          </a:p>
        </p:txBody>
      </p:sp>
      <p:sp>
        <p:nvSpPr>
          <p:cNvPr id="4" name="Rectangle 3"/>
          <p:cNvSpPr/>
          <p:nvPr/>
        </p:nvSpPr>
        <p:spPr>
          <a:xfrm>
            <a:off x="7603483" y="6220742"/>
            <a:ext cx="647683" cy="369332"/>
          </a:xfrm>
          <a:prstGeom prst="rect">
            <a:avLst/>
          </a:prstGeom>
        </p:spPr>
        <p:txBody>
          <a:bodyPr wrap="none">
            <a:spAutoFit/>
          </a:bodyPr>
          <a:lstStyle/>
          <a:p>
            <a:r>
              <a:rPr lang="en-US" dirty="0" err="1" smtClean="0">
                <a:solidFill>
                  <a:schemeClr val="accent5"/>
                </a:solidFill>
              </a:rPr>
              <a:t>Athb</a:t>
            </a:r>
            <a:endParaRPr lang="en-US" dirty="0">
              <a:solidFill>
                <a:schemeClr val="accent5"/>
              </a:solidFill>
            </a:endParaRPr>
          </a:p>
        </p:txBody>
      </p:sp>
      <p:pic>
        <p:nvPicPr>
          <p:cNvPr id="8" name="Picture 7" descr="leaders"/>
          <p:cNvPicPr>
            <a:picLocks noChangeAspect="1"/>
          </p:cNvPicPr>
          <p:nvPr/>
        </p:nvPicPr>
        <p:blipFill>
          <a:blip r:embed="rId2"/>
          <a:stretch>
            <a:fillRect/>
          </a:stretch>
        </p:blipFill>
        <p:spPr>
          <a:xfrm>
            <a:off x="975580" y="0"/>
            <a:ext cx="7192839" cy="6858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3600" b="1"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5" name="Picture 4" descr="connolly"/>
          <p:cNvPicPr>
            <a:picLocks noChangeAspect="1"/>
          </p:cNvPicPr>
          <p:nvPr/>
        </p:nvPicPr>
        <p:blipFill>
          <a:blip r:embed="rId2"/>
          <a:stretch>
            <a:fillRect/>
          </a:stretch>
        </p:blipFill>
        <p:spPr>
          <a:xfrm>
            <a:off x="174848" y="320440"/>
            <a:ext cx="5287289" cy="2814202"/>
          </a:xfrm>
          <a:prstGeom prst="rect">
            <a:avLst/>
          </a:prstGeom>
        </p:spPr>
      </p:pic>
      <p:sp>
        <p:nvSpPr>
          <p:cNvPr id="6" name="TextBox 5"/>
          <p:cNvSpPr txBox="1"/>
          <p:nvPr/>
        </p:nvSpPr>
        <p:spPr>
          <a:xfrm>
            <a:off x="745463" y="3335797"/>
            <a:ext cx="184666" cy="369332"/>
          </a:xfrm>
          <a:prstGeom prst="rect">
            <a:avLst/>
          </a:prstGeom>
          <a:noFill/>
        </p:spPr>
        <p:txBody>
          <a:bodyPr wrap="none" rtlCol="0">
            <a:spAutoFit/>
          </a:bodyPr>
          <a:lstStyle/>
          <a:p>
            <a:endParaRPr lang="en-US" b="1" dirty="0"/>
          </a:p>
        </p:txBody>
      </p:sp>
      <p:pic>
        <p:nvPicPr>
          <p:cNvPr id="7" name="Picture 6" descr="murphy"/>
          <p:cNvPicPr>
            <a:picLocks noChangeAspect="1"/>
          </p:cNvPicPr>
          <p:nvPr/>
        </p:nvPicPr>
        <p:blipFill>
          <a:blip r:embed="rId3"/>
          <a:stretch>
            <a:fillRect/>
          </a:stretch>
        </p:blipFill>
        <p:spPr>
          <a:xfrm>
            <a:off x="6366518" y="2162079"/>
            <a:ext cx="2486025" cy="3086100"/>
          </a:xfrm>
          <a:prstGeom prst="rect">
            <a:avLst/>
          </a:prstGeom>
        </p:spPr>
      </p:pic>
      <p:sp>
        <p:nvSpPr>
          <p:cNvPr id="9" name="TextBox 8"/>
          <p:cNvSpPr txBox="1"/>
          <p:nvPr/>
        </p:nvSpPr>
        <p:spPr>
          <a:xfrm>
            <a:off x="3470101" y="5432845"/>
            <a:ext cx="5673899" cy="369332"/>
          </a:xfrm>
          <a:prstGeom prst="rect">
            <a:avLst/>
          </a:prstGeom>
          <a:noFill/>
        </p:spPr>
        <p:txBody>
          <a:bodyPr wrap="none" rtlCol="0">
            <a:spAutoFit/>
          </a:bodyPr>
          <a:lstStyle/>
          <a:p>
            <a:r>
              <a:rPr lang="en-US" b="1" dirty="0" smtClean="0"/>
              <a:t>William Martin Murphy, owner of the Irish Independent </a:t>
            </a:r>
            <a:endParaRPr lang="en-US" b="1" dirty="0"/>
          </a:p>
        </p:txBody>
      </p:sp>
      <p:sp>
        <p:nvSpPr>
          <p:cNvPr id="10" name="TextBox 9"/>
          <p:cNvSpPr txBox="1"/>
          <p:nvPr/>
        </p:nvSpPr>
        <p:spPr>
          <a:xfrm>
            <a:off x="569296" y="3863184"/>
            <a:ext cx="5687900" cy="1754327"/>
          </a:xfrm>
          <a:prstGeom prst="rect">
            <a:avLst/>
          </a:prstGeom>
          <a:noFill/>
        </p:spPr>
        <p:txBody>
          <a:bodyPr wrap="none" rtlCol="0">
            <a:spAutoFit/>
          </a:bodyPr>
          <a:lstStyle/>
          <a:p>
            <a:r>
              <a:rPr lang="en-US" dirty="0" smtClean="0"/>
              <a:t>“If these men are treated with too great leniency,</a:t>
            </a:r>
          </a:p>
          <a:p>
            <a:r>
              <a:rPr lang="en-US" dirty="0" smtClean="0"/>
              <a:t>they will take it as an indication of weakness on </a:t>
            </a:r>
          </a:p>
          <a:p>
            <a:r>
              <a:rPr lang="en-US" dirty="0" smtClean="0"/>
              <a:t>the part of government and the consequences may </a:t>
            </a:r>
          </a:p>
          <a:p>
            <a:r>
              <a:rPr lang="en-US" dirty="0" smtClean="0"/>
              <a:t>not be satisfactory. They may be more truculent than ever,</a:t>
            </a:r>
          </a:p>
          <a:p>
            <a:r>
              <a:rPr lang="en-US" dirty="0" smtClean="0"/>
              <a:t>and it is therefore necessary that society should be protected</a:t>
            </a:r>
          </a:p>
          <a:p>
            <a:r>
              <a:rPr lang="en-US" dirty="0" smtClean="0"/>
              <a:t>against their activity.”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16 Leaders Executed</a:t>
            </a:r>
            <a:endParaRPr lang="en-US" sz="3600" dirty="0"/>
          </a:p>
        </p:txBody>
      </p:sp>
      <p:sp>
        <p:nvSpPr>
          <p:cNvPr id="3" name="Content Placeholder 2"/>
          <p:cNvSpPr>
            <a:spLocks noGrp="1"/>
          </p:cNvSpPr>
          <p:nvPr>
            <p:ph idx="1"/>
          </p:nvPr>
        </p:nvSpPr>
        <p:spPr>
          <a:xfrm>
            <a:off x="914400" y="1371600"/>
            <a:ext cx="7313613" cy="4419600"/>
          </a:xfrm>
        </p:spPr>
        <p:txBody>
          <a:bodyPr>
            <a:normAutofit fontScale="92500" lnSpcReduction="10000"/>
          </a:bodyPr>
          <a:lstStyle/>
          <a:p>
            <a:r>
              <a:rPr lang="en-US" dirty="0" smtClean="0"/>
              <a:t>May 3</a:t>
            </a:r>
            <a:r>
              <a:rPr lang="en-US" baseline="30000" dirty="0" smtClean="0"/>
              <a:t>rd</a:t>
            </a:r>
            <a:r>
              <a:rPr lang="en-US" dirty="0" smtClean="0"/>
              <a:t>: </a:t>
            </a:r>
            <a:r>
              <a:rPr lang="en-US" dirty="0" err="1" smtClean="0"/>
              <a:t>Pádraig</a:t>
            </a:r>
            <a:r>
              <a:rPr lang="en-US" dirty="0" smtClean="0"/>
              <a:t> </a:t>
            </a:r>
            <a:r>
              <a:rPr lang="en-US" dirty="0" err="1" smtClean="0"/>
              <a:t>Pearse</a:t>
            </a:r>
            <a:r>
              <a:rPr lang="en-US" dirty="0" smtClean="0"/>
              <a:t>, Tom Clarke, Thomas </a:t>
            </a:r>
            <a:r>
              <a:rPr lang="en-US" dirty="0" err="1" smtClean="0"/>
              <a:t>MacDonagh</a:t>
            </a:r>
            <a:endParaRPr lang="en-US" dirty="0" smtClean="0"/>
          </a:p>
          <a:p>
            <a:r>
              <a:rPr lang="en-US" dirty="0" smtClean="0"/>
              <a:t>May 4</a:t>
            </a:r>
            <a:r>
              <a:rPr lang="en-US" baseline="30000" dirty="0" smtClean="0"/>
              <a:t>th</a:t>
            </a:r>
            <a:r>
              <a:rPr lang="en-US" dirty="0" smtClean="0"/>
              <a:t>: Joseph Plunkett, Ned Daly, Michael </a:t>
            </a:r>
            <a:r>
              <a:rPr lang="en-US" dirty="0" err="1" smtClean="0"/>
              <a:t>O’Hanrahan</a:t>
            </a:r>
            <a:r>
              <a:rPr lang="en-US" dirty="0" smtClean="0"/>
              <a:t>, Willie </a:t>
            </a:r>
            <a:r>
              <a:rPr lang="en-US" dirty="0" err="1" smtClean="0"/>
              <a:t>Pearse</a:t>
            </a:r>
            <a:endParaRPr lang="en-US" dirty="0" smtClean="0"/>
          </a:p>
          <a:p>
            <a:r>
              <a:rPr lang="en-US" dirty="0" smtClean="0"/>
              <a:t>May 5</a:t>
            </a:r>
            <a:r>
              <a:rPr lang="en-US" baseline="30000" dirty="0" smtClean="0"/>
              <a:t>th</a:t>
            </a:r>
            <a:r>
              <a:rPr lang="en-US" dirty="0" smtClean="0"/>
              <a:t>: John MacBride</a:t>
            </a:r>
          </a:p>
          <a:p>
            <a:r>
              <a:rPr lang="en-US" dirty="0" smtClean="0"/>
              <a:t>May 8</a:t>
            </a:r>
            <a:r>
              <a:rPr lang="en-US" baseline="30000" dirty="0" smtClean="0"/>
              <a:t>th</a:t>
            </a:r>
            <a:r>
              <a:rPr lang="en-US" dirty="0" smtClean="0"/>
              <a:t>: </a:t>
            </a:r>
            <a:r>
              <a:rPr lang="en-US" dirty="0" err="1" smtClean="0"/>
              <a:t>Eamonn</a:t>
            </a:r>
            <a:r>
              <a:rPr lang="en-US" dirty="0" smtClean="0"/>
              <a:t> </a:t>
            </a:r>
            <a:r>
              <a:rPr lang="en-US" dirty="0" err="1" smtClean="0"/>
              <a:t>Ceannt</a:t>
            </a:r>
            <a:r>
              <a:rPr lang="en-US" dirty="0" smtClean="0"/>
              <a:t>, Michael </a:t>
            </a:r>
            <a:r>
              <a:rPr lang="en-US" dirty="0" err="1" smtClean="0"/>
              <a:t>Mallin</a:t>
            </a:r>
            <a:r>
              <a:rPr lang="en-US" dirty="0" smtClean="0"/>
              <a:t>, </a:t>
            </a:r>
            <a:r>
              <a:rPr lang="en-US" dirty="0" err="1" smtClean="0"/>
              <a:t>Seán</a:t>
            </a:r>
            <a:r>
              <a:rPr lang="en-US" dirty="0" smtClean="0"/>
              <a:t> </a:t>
            </a:r>
            <a:r>
              <a:rPr lang="en-US" dirty="0" err="1" smtClean="0"/>
              <a:t>Heuston</a:t>
            </a:r>
            <a:r>
              <a:rPr lang="en-US" dirty="0" smtClean="0"/>
              <a:t>, Con Colbert</a:t>
            </a:r>
          </a:p>
          <a:p>
            <a:r>
              <a:rPr lang="en-US" dirty="0" smtClean="0"/>
              <a:t>May 9</a:t>
            </a:r>
            <a:r>
              <a:rPr lang="en-US" baseline="30000" dirty="0" smtClean="0"/>
              <a:t>th</a:t>
            </a:r>
            <a:r>
              <a:rPr lang="en-US" dirty="0" smtClean="0"/>
              <a:t>: Thomas Kent</a:t>
            </a:r>
          </a:p>
          <a:p>
            <a:r>
              <a:rPr lang="en-US" dirty="0" smtClean="0"/>
              <a:t>May 12</a:t>
            </a:r>
            <a:r>
              <a:rPr lang="en-US" baseline="30000" dirty="0" smtClean="0"/>
              <a:t>th</a:t>
            </a:r>
            <a:r>
              <a:rPr lang="en-US" dirty="0" smtClean="0"/>
              <a:t>: </a:t>
            </a:r>
            <a:r>
              <a:rPr lang="en-US" dirty="0" err="1" smtClean="0"/>
              <a:t>Seán</a:t>
            </a:r>
            <a:r>
              <a:rPr lang="en-US" dirty="0" smtClean="0"/>
              <a:t> </a:t>
            </a:r>
            <a:r>
              <a:rPr lang="en-US" dirty="0" err="1" smtClean="0"/>
              <a:t>MacDiarmada</a:t>
            </a:r>
            <a:r>
              <a:rPr lang="en-US" dirty="0" smtClean="0"/>
              <a:t>, James Connolly</a:t>
            </a:r>
          </a:p>
          <a:p>
            <a:r>
              <a:rPr lang="en-US" dirty="0" smtClean="0"/>
              <a:t>August 3</a:t>
            </a:r>
            <a:r>
              <a:rPr lang="en-US" baseline="30000" dirty="0" smtClean="0"/>
              <a:t>rd</a:t>
            </a:r>
            <a:r>
              <a:rPr lang="en-US" dirty="0" smtClean="0"/>
              <a:t>: Roger Casement (at </a:t>
            </a:r>
            <a:r>
              <a:rPr lang="en-US" dirty="0" err="1" smtClean="0"/>
              <a:t>Pentonville</a:t>
            </a:r>
            <a:r>
              <a:rPr lang="en-US" dirty="0" smtClean="0"/>
              <a:t> Prison, London)</a:t>
            </a:r>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638436" y="1021625"/>
            <a:ext cx="3589577" cy="2843980"/>
          </a:xfrm>
        </p:spPr>
        <p:txBody>
          <a:bodyPr/>
          <a:lstStyle/>
          <a:p>
            <a:r>
              <a:rPr lang="ga-IE" sz="4000" b="1" dirty="0" smtClean="0"/>
              <a:t/>
            </a:r>
            <a:br>
              <a:rPr lang="ga-IE" sz="4000" b="1" dirty="0" smtClean="0"/>
            </a:br>
            <a:r>
              <a:rPr lang="ga-IE" sz="4000" b="1" dirty="0" smtClean="0"/>
              <a:t>Constance Markievicz</a:t>
            </a:r>
            <a:endParaRPr lang="en-US" sz="4000"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6" name="Picture 5" descr="markievicz"/>
          <p:cNvPicPr>
            <a:picLocks noChangeAspect="1"/>
          </p:cNvPicPr>
          <p:nvPr/>
        </p:nvPicPr>
        <p:blipFill>
          <a:blip r:embed="rId2"/>
          <a:stretch>
            <a:fillRect/>
          </a:stretch>
        </p:blipFill>
        <p:spPr>
          <a:xfrm>
            <a:off x="672430" y="0"/>
            <a:ext cx="3547241" cy="6858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In </a:t>
            </a:r>
            <a:r>
              <a:rPr lang="en-US" sz="3600" dirty="0" err="1" smtClean="0"/>
              <a:t>Kilmainham</a:t>
            </a:r>
            <a:endParaRPr lang="en-US" sz="3600"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6" name="Picture 5" descr="markievicz sketch3"/>
          <p:cNvPicPr>
            <a:picLocks noChangeAspect="1"/>
          </p:cNvPicPr>
          <p:nvPr/>
        </p:nvPicPr>
        <p:blipFill>
          <a:blip r:embed="rId2"/>
          <a:stretch>
            <a:fillRect/>
          </a:stretch>
        </p:blipFill>
        <p:spPr>
          <a:xfrm>
            <a:off x="731659" y="0"/>
            <a:ext cx="2167364" cy="6858000"/>
          </a:xfrm>
          <a:prstGeom prst="rect">
            <a:avLst/>
          </a:prstGeom>
        </p:spPr>
      </p:pic>
      <p:sp>
        <p:nvSpPr>
          <p:cNvPr id="7" name="Content Placeholder 6"/>
          <p:cNvSpPr>
            <a:spLocks noGrp="1"/>
          </p:cNvSpPr>
          <p:nvPr>
            <p:ph idx="1"/>
          </p:nvPr>
        </p:nvSpPr>
        <p:spPr>
          <a:xfrm>
            <a:off x="914400" y="1735138"/>
            <a:ext cx="7313613" cy="3179704"/>
          </a:xfrm>
        </p:spPr>
        <p:txBody>
          <a:bodyPr/>
          <a:lstStyle/>
          <a:p>
            <a:endParaRPr lang="en-US" dirty="0"/>
          </a:p>
        </p:txBody>
      </p:sp>
      <p:sp>
        <p:nvSpPr>
          <p:cNvPr id="8" name="TextBox 7"/>
          <p:cNvSpPr txBox="1"/>
          <p:nvPr/>
        </p:nvSpPr>
        <p:spPr>
          <a:xfrm>
            <a:off x="3190296" y="1735138"/>
            <a:ext cx="4413187" cy="2954655"/>
          </a:xfrm>
          <a:prstGeom prst="rect">
            <a:avLst/>
          </a:prstGeom>
          <a:noFill/>
        </p:spPr>
        <p:txBody>
          <a:bodyPr wrap="none" rtlCol="0">
            <a:spAutoFit/>
          </a:bodyPr>
          <a:lstStyle/>
          <a:p>
            <a:r>
              <a:rPr lang="en-US" sz="2400" i="1" dirty="0" smtClean="0"/>
              <a:t>Gray dawn and Spring</a:t>
            </a:r>
          </a:p>
          <a:p>
            <a:r>
              <a:rPr lang="en-US" sz="2400" i="1" dirty="0" smtClean="0"/>
              <a:t>I cannot sleep</a:t>
            </a:r>
          </a:p>
          <a:p>
            <a:r>
              <a:rPr lang="en-US" sz="2400" i="1" dirty="0" smtClean="0"/>
              <a:t>Despair is in my brain</a:t>
            </a:r>
          </a:p>
          <a:p>
            <a:r>
              <a:rPr lang="en-US" sz="2400" i="1" dirty="0" smtClean="0"/>
              <a:t>The dead hours </a:t>
            </a:r>
            <a:r>
              <a:rPr lang="en-US" sz="2400" i="1" dirty="0" err="1" smtClean="0"/>
              <a:t>throu</a:t>
            </a:r>
            <a:r>
              <a:rPr lang="en-US" sz="2400" i="1" dirty="0" smtClean="0"/>
              <a:t> the prison creeps</a:t>
            </a:r>
          </a:p>
          <a:p>
            <a:r>
              <a:rPr lang="en-US" sz="2400" i="1" dirty="0" smtClean="0"/>
              <a:t>As if they felt the pain </a:t>
            </a:r>
          </a:p>
          <a:p>
            <a:r>
              <a:rPr lang="en-US" sz="2400" i="1" dirty="0" smtClean="0"/>
              <a:t>As if the pain would stop and weep</a:t>
            </a:r>
          </a:p>
          <a:p>
            <a:r>
              <a:rPr lang="en-US" sz="2400" i="1" dirty="0" smtClean="0"/>
              <a:t>And times grim hand restrain</a:t>
            </a:r>
          </a:p>
          <a:p>
            <a:endParaRPr lang="en-US" dirty="0"/>
          </a:p>
        </p:txBody>
      </p:sp>
      <p:sp>
        <p:nvSpPr>
          <p:cNvPr id="9" name="TextBox 8"/>
          <p:cNvSpPr txBox="1"/>
          <p:nvPr/>
        </p:nvSpPr>
        <p:spPr>
          <a:xfrm>
            <a:off x="3451217" y="5342820"/>
            <a:ext cx="5557932" cy="646331"/>
          </a:xfrm>
          <a:prstGeom prst="rect">
            <a:avLst/>
          </a:prstGeom>
          <a:noFill/>
        </p:spPr>
        <p:txBody>
          <a:bodyPr wrap="none" rtlCol="0">
            <a:spAutoFit/>
          </a:bodyPr>
          <a:lstStyle/>
          <a:p>
            <a:r>
              <a:rPr lang="en-US" dirty="0" smtClean="0"/>
              <a:t>Drawings and poem by Constance </a:t>
            </a:r>
            <a:r>
              <a:rPr lang="en-US" dirty="0" err="1" smtClean="0"/>
              <a:t>Markievicz</a:t>
            </a:r>
            <a:r>
              <a:rPr lang="en-US" dirty="0" smtClean="0"/>
              <a:t> from her cell</a:t>
            </a:r>
          </a:p>
          <a:p>
            <a:r>
              <a:rPr lang="en-US" dirty="0" smtClean="0"/>
              <a:t>in </a:t>
            </a:r>
            <a:r>
              <a:rPr lang="en-US" dirty="0" err="1" smtClean="0"/>
              <a:t>Kilmainham</a:t>
            </a:r>
            <a:r>
              <a:rPr lang="en-US" dirty="0" smtClean="0"/>
              <a:t> Jail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dream </a:t>
            </a:r>
            <a:r>
              <a:rPr lang="en-US" dirty="0" err="1" smtClean="0"/>
              <a:t>realised</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a:buNone/>
            </a:pPr>
            <a:r>
              <a:rPr lang="en-US" smtClean="0"/>
              <a:t>    ‘</a:t>
            </a:r>
            <a:r>
              <a:rPr lang="en-US" dirty="0" smtClean="0"/>
              <a:t>The Irish Republic is entitled to, and hereby claims, the allegiance of every Irishman and Irishwoman. The Republic guarantees religious and civil liberty, equal rights and equal opportunities to all its citizens, and declares its resolve to pursue the happiness and prosperity of the whole nation and of all its parts, cherishing all of the children of the nation equally, and oblivious of the differences carefully fostered by an alien Government, which have divided a minority from the majority in the past.’</a:t>
            </a:r>
          </a:p>
          <a:p>
            <a:pPr>
              <a:buNone/>
            </a:pPr>
            <a:r>
              <a:rPr lang="en-GB"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3600" b="1" dirty="0"/>
          </a:p>
        </p:txBody>
      </p:sp>
      <p:pic>
        <p:nvPicPr>
          <p:cNvPr id="5" name="Content Placeholder 4" descr="redmond"/>
          <p:cNvPicPr>
            <a:picLocks noGrp="1" noChangeAspect="1"/>
          </p:cNvPicPr>
          <p:nvPr>
            <p:ph idx="1"/>
          </p:nvPr>
        </p:nvPicPr>
        <p:blipFill>
          <a:blip r:embed="rId2"/>
          <a:srcRect l="-15884" r="-15884"/>
          <a:stretch>
            <a:fillRect/>
          </a:stretch>
        </p:blipFill>
        <p:spPr>
          <a:xfrm>
            <a:off x="478305" y="998845"/>
            <a:ext cx="7749708" cy="4209158"/>
          </a:xfrm>
        </p:spPr>
      </p:pic>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sp>
        <p:nvSpPr>
          <p:cNvPr id="6" name="TextBox 5"/>
          <p:cNvSpPr txBox="1"/>
          <p:nvPr/>
        </p:nvSpPr>
        <p:spPr>
          <a:xfrm>
            <a:off x="1587560" y="5482078"/>
            <a:ext cx="5673348" cy="369332"/>
          </a:xfrm>
          <a:prstGeom prst="rect">
            <a:avLst/>
          </a:prstGeom>
          <a:noFill/>
        </p:spPr>
        <p:txBody>
          <a:bodyPr wrap="none" rtlCol="0">
            <a:spAutoFit/>
          </a:bodyPr>
          <a:lstStyle/>
          <a:p>
            <a:r>
              <a:rPr lang="en-US" dirty="0" smtClean="0"/>
              <a:t>In 2016, a controversial banner hangs over the Central Bank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lstStyle/>
          <a:p>
            <a:r>
              <a:rPr lang="en-US" i="1" dirty="0" smtClean="0">
                <a:latin typeface="Adobe Garamond Pro"/>
                <a:cs typeface="Adobe Garamond Pro"/>
              </a:rPr>
              <a:t/>
            </a:r>
            <a:br>
              <a:rPr lang="en-US" i="1" dirty="0" smtClean="0">
                <a:latin typeface="Adobe Garamond Pro"/>
                <a:cs typeface="Adobe Garamond Pro"/>
              </a:rPr>
            </a:br>
            <a:r>
              <a:rPr lang="en-US" i="1" dirty="0" smtClean="0">
                <a:latin typeface="Adobe Garamond Pro"/>
                <a:cs typeface="Adobe Garamond Pro"/>
              </a:rPr>
              <a:t/>
            </a:r>
            <a:br>
              <a:rPr lang="en-US" i="1" dirty="0" smtClean="0">
                <a:latin typeface="Adobe Garamond Pro"/>
                <a:cs typeface="Adobe Garamond Pro"/>
              </a:rPr>
            </a:br>
            <a:r>
              <a:rPr lang="en-US" i="1" dirty="0" smtClean="0">
                <a:latin typeface="Adobe Garamond Pro"/>
                <a:cs typeface="Adobe Garamond Pro"/>
              </a:rPr>
              <a:t>Go </a:t>
            </a:r>
            <a:r>
              <a:rPr lang="en-US" i="1" dirty="0" err="1" smtClean="0">
                <a:latin typeface="Adobe Garamond Pro"/>
                <a:cs typeface="Adobe Garamond Pro"/>
              </a:rPr>
              <a:t>raibh</a:t>
            </a:r>
            <a:r>
              <a:rPr lang="en-US" i="1" dirty="0" smtClean="0">
                <a:latin typeface="Adobe Garamond Pro"/>
                <a:cs typeface="Adobe Garamond Pro"/>
              </a:rPr>
              <a:t> </a:t>
            </a:r>
            <a:r>
              <a:rPr lang="en-US" i="1" dirty="0" err="1" smtClean="0">
                <a:latin typeface="Adobe Garamond Pro"/>
                <a:cs typeface="Adobe Garamond Pro"/>
              </a:rPr>
              <a:t>maith</a:t>
            </a:r>
            <a:r>
              <a:rPr lang="en-US" i="1" dirty="0" smtClean="0">
                <a:latin typeface="Adobe Garamond Pro"/>
                <a:cs typeface="Adobe Garamond Pro"/>
              </a:rPr>
              <a:t> </a:t>
            </a:r>
            <a:r>
              <a:rPr lang="en-US" i="1" dirty="0" err="1" smtClean="0">
                <a:latin typeface="Adobe Garamond Pro"/>
                <a:cs typeface="Adobe Garamond Pro"/>
              </a:rPr>
              <a:t>agaibh</a:t>
            </a:r>
            <a:endParaRPr lang="en-US" i="1" dirty="0">
              <a:latin typeface="Adobe Garamond Pro"/>
              <a:cs typeface="Adobe Garamond Pro"/>
            </a:endParaRPr>
          </a:p>
        </p:txBody>
      </p:sp>
      <p:sp>
        <p:nvSpPr>
          <p:cNvPr id="5" name="Rectangle 4"/>
          <p:cNvSpPr/>
          <p:nvPr/>
        </p:nvSpPr>
        <p:spPr>
          <a:xfrm>
            <a:off x="2883435" y="4242812"/>
            <a:ext cx="3564313" cy="769441"/>
          </a:xfrm>
          <a:prstGeom prst="rect">
            <a:avLst/>
          </a:prstGeom>
        </p:spPr>
        <p:txBody>
          <a:bodyPr wrap="square">
            <a:spAutoFit/>
          </a:bodyPr>
          <a:lstStyle/>
          <a:p>
            <a:r>
              <a:rPr lang="en-US" sz="4400" dirty="0" smtClean="0"/>
              <a:t>athboy100.com</a:t>
            </a:r>
            <a:endParaRPr lang="en-US" sz="4400" dirty="0"/>
          </a:p>
        </p:txBody>
      </p:sp>
      <p:pic>
        <p:nvPicPr>
          <p:cNvPr id="6" name="Picture 5" descr="facebook_logo.png"/>
          <p:cNvPicPr>
            <a:picLocks noChangeAspect="1"/>
          </p:cNvPicPr>
          <p:nvPr/>
        </p:nvPicPr>
        <p:blipFill>
          <a:blip r:embed="rId2"/>
          <a:stretch>
            <a:fillRect/>
          </a:stretch>
        </p:blipFill>
        <p:spPr>
          <a:xfrm>
            <a:off x="1071755" y="5473918"/>
            <a:ext cx="367749" cy="369332"/>
          </a:xfrm>
          <a:prstGeom prst="rect">
            <a:avLst/>
          </a:prstGeom>
        </p:spPr>
      </p:pic>
      <p:sp>
        <p:nvSpPr>
          <p:cNvPr id="8" name="Rectangle 7"/>
          <p:cNvSpPr/>
          <p:nvPr/>
        </p:nvSpPr>
        <p:spPr>
          <a:xfrm>
            <a:off x="1439504" y="5381585"/>
            <a:ext cx="3276708" cy="461665"/>
          </a:xfrm>
          <a:prstGeom prst="rect">
            <a:avLst/>
          </a:prstGeom>
        </p:spPr>
        <p:txBody>
          <a:bodyPr wrap="none">
            <a:spAutoFit/>
          </a:bodyPr>
          <a:lstStyle/>
          <a:p>
            <a:r>
              <a:rPr lang="en-US" sz="2400" dirty="0" smtClean="0"/>
              <a:t>facebook.com/athboy100</a:t>
            </a:r>
            <a:endParaRPr lang="en-US" sz="2400" dirty="0"/>
          </a:p>
        </p:txBody>
      </p:sp>
      <p:pic>
        <p:nvPicPr>
          <p:cNvPr id="15" name="Content Placeholder 14" descr="twitter"/>
          <p:cNvPicPr>
            <a:picLocks noGrp="1" noChangeAspect="1"/>
          </p:cNvPicPr>
          <p:nvPr>
            <p:ph idx="1"/>
          </p:nvPr>
        </p:nvPicPr>
        <p:blipFill>
          <a:blip r:embed="rId3"/>
          <a:srcRect l="-9353" r="-9353"/>
          <a:stretch>
            <a:fillRect/>
          </a:stretch>
        </p:blipFill>
        <p:spPr>
          <a:xfrm>
            <a:off x="5648396" y="5473918"/>
            <a:ext cx="518405" cy="287503"/>
          </a:xfrm>
        </p:spPr>
      </p:pic>
      <p:sp>
        <p:nvSpPr>
          <p:cNvPr id="16" name="Rectangle 15"/>
          <p:cNvSpPr/>
          <p:nvPr/>
        </p:nvSpPr>
        <p:spPr>
          <a:xfrm>
            <a:off x="6166801" y="5381585"/>
            <a:ext cx="1674858" cy="461665"/>
          </a:xfrm>
          <a:prstGeom prst="rect">
            <a:avLst/>
          </a:prstGeom>
        </p:spPr>
        <p:txBody>
          <a:bodyPr wrap="none">
            <a:spAutoFit/>
          </a:bodyPr>
          <a:lstStyle/>
          <a:p>
            <a:r>
              <a:rPr lang="en-US" sz="2400" dirty="0" smtClean="0"/>
              <a:t>@athboy100</a:t>
            </a:r>
            <a:endParaRPr lang="en-US" sz="2400" dirty="0"/>
          </a:p>
        </p:txBody>
      </p:sp>
      <p:pic>
        <p:nvPicPr>
          <p:cNvPr id="10" name="Picture 9" descr="youtube logo"/>
          <p:cNvPicPr>
            <a:picLocks noChangeAspect="1"/>
          </p:cNvPicPr>
          <p:nvPr/>
        </p:nvPicPr>
        <p:blipFill>
          <a:blip r:embed="rId4"/>
          <a:stretch>
            <a:fillRect/>
          </a:stretch>
        </p:blipFill>
        <p:spPr>
          <a:xfrm>
            <a:off x="2576123" y="6140957"/>
            <a:ext cx="614624" cy="410749"/>
          </a:xfrm>
          <a:prstGeom prst="rect">
            <a:avLst/>
          </a:prstGeom>
        </p:spPr>
      </p:pic>
      <p:sp>
        <p:nvSpPr>
          <p:cNvPr id="11" name="TextBox 10"/>
          <p:cNvSpPr txBox="1"/>
          <p:nvPr/>
        </p:nvSpPr>
        <p:spPr>
          <a:xfrm>
            <a:off x="3190747" y="6090041"/>
            <a:ext cx="3354554" cy="461665"/>
          </a:xfrm>
          <a:prstGeom prst="rect">
            <a:avLst/>
          </a:prstGeom>
          <a:noFill/>
        </p:spPr>
        <p:txBody>
          <a:bodyPr wrap="none" rtlCol="0">
            <a:spAutoFit/>
          </a:bodyPr>
          <a:lstStyle/>
          <a:p>
            <a:r>
              <a:rPr lang="en-US" sz="2400" dirty="0" smtClean="0"/>
              <a:t>YouTube.com/Athboy100</a:t>
            </a:r>
            <a:endParaRPr 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313613" cy="868362"/>
          </a:xfrm>
        </p:spPr>
        <p:txBody>
          <a:bodyPr/>
          <a:lstStyle/>
          <a:p>
            <a:r>
              <a:rPr lang="en-US" sz="3800" dirty="0" smtClean="0"/>
              <a:t>Sources</a:t>
            </a:r>
            <a:endParaRPr lang="en-US" sz="3800" dirty="0"/>
          </a:p>
        </p:txBody>
      </p:sp>
      <p:sp>
        <p:nvSpPr>
          <p:cNvPr id="3" name="Content Placeholder 2"/>
          <p:cNvSpPr>
            <a:spLocks noGrp="1"/>
          </p:cNvSpPr>
          <p:nvPr>
            <p:ph idx="1"/>
          </p:nvPr>
        </p:nvSpPr>
        <p:spPr>
          <a:xfrm>
            <a:off x="914400" y="868362"/>
            <a:ext cx="7313613" cy="5540902"/>
          </a:xfrm>
        </p:spPr>
        <p:txBody>
          <a:bodyPr>
            <a:normAutofit/>
          </a:bodyPr>
          <a:lstStyle/>
          <a:p>
            <a:r>
              <a:rPr lang="en-US" dirty="0" smtClean="0"/>
              <a:t>1916 Walking Tour (</a:t>
            </a:r>
            <a:r>
              <a:rPr lang="en-US" dirty="0" smtClean="0">
                <a:hlinkClick r:id="rId2"/>
              </a:rPr>
              <a:t>www.1916rising.com</a:t>
            </a:r>
            <a:r>
              <a:rPr lang="en-US" dirty="0" smtClean="0"/>
              <a:t>)</a:t>
            </a:r>
          </a:p>
          <a:p>
            <a:r>
              <a:rPr lang="en-US" i="1" dirty="0" smtClean="0"/>
              <a:t>The Easter Rising: A Guide to Dublin</a:t>
            </a:r>
          </a:p>
          <a:p>
            <a:r>
              <a:rPr lang="en-US" i="1" dirty="0" smtClean="0"/>
              <a:t>16 Lives </a:t>
            </a:r>
            <a:r>
              <a:rPr lang="en-US" dirty="0" smtClean="0"/>
              <a:t>series (</a:t>
            </a:r>
            <a:r>
              <a:rPr lang="en-US" dirty="0" smtClean="0">
                <a:hlinkClick r:id="rId3"/>
              </a:rPr>
              <a:t>www.16lives.com</a:t>
            </a:r>
            <a:r>
              <a:rPr lang="en-US" dirty="0" smtClean="0"/>
              <a:t>) </a:t>
            </a:r>
          </a:p>
          <a:p>
            <a:r>
              <a:rPr lang="en-US" dirty="0" smtClean="0"/>
              <a:t>James Stephens’ diary of Easter week, </a:t>
            </a:r>
            <a:r>
              <a:rPr lang="en-US" i="1" dirty="0" smtClean="0"/>
              <a:t>The Insurrection In Dublin</a:t>
            </a:r>
            <a:endParaRPr lang="en-US" dirty="0" smtClean="0"/>
          </a:p>
          <a:p>
            <a:endParaRPr lang="en-US" dirty="0" smtClean="0"/>
          </a:p>
          <a:p>
            <a:endParaRPr lang="en-US" dirty="0" smtClean="0"/>
          </a:p>
          <a:p>
            <a:endParaRPr lang="en-US" dirty="0"/>
          </a:p>
        </p:txBody>
      </p:sp>
      <p:sp>
        <p:nvSpPr>
          <p:cNvPr id="4" name="Rectangle 3"/>
          <p:cNvSpPr/>
          <p:nvPr/>
        </p:nvSpPr>
        <p:spPr>
          <a:xfrm>
            <a:off x="7603483" y="6220742"/>
            <a:ext cx="1249060" cy="369332"/>
          </a:xfrm>
          <a:prstGeom prst="rect">
            <a:avLst/>
          </a:prstGeom>
        </p:spPr>
        <p:txBody>
          <a:bodyPr wrap="none">
            <a:spAutoFit/>
          </a:bodyPr>
          <a:lstStyle/>
          <a:p>
            <a:r>
              <a:rPr lang="en-US" dirty="0" err="1" smtClean="0">
                <a:solidFill>
                  <a:schemeClr val="accent5"/>
                </a:solidFill>
              </a:rPr>
              <a:t>Athboy</a:t>
            </a:r>
            <a:r>
              <a:rPr lang="en-US" dirty="0" smtClean="0">
                <a:solidFill>
                  <a:schemeClr val="accent5"/>
                </a:solidFill>
              </a:rPr>
              <a:t> 100</a:t>
            </a:r>
            <a:endParaRPr lang="en-US" dirty="0">
              <a:solidFill>
                <a:schemeClr val="accent5"/>
              </a:solidFill>
            </a:endParaRPr>
          </a:p>
        </p:txBody>
      </p:sp>
      <p:pic>
        <p:nvPicPr>
          <p:cNvPr id="5" name="Picture 4" descr="easter rising book"/>
          <p:cNvPicPr>
            <a:picLocks noChangeAspect="1"/>
          </p:cNvPicPr>
          <p:nvPr/>
        </p:nvPicPr>
        <p:blipFill>
          <a:blip r:embed="rId4"/>
          <a:stretch>
            <a:fillRect/>
          </a:stretch>
        </p:blipFill>
        <p:spPr>
          <a:xfrm>
            <a:off x="1120818" y="3707174"/>
            <a:ext cx="1905000" cy="2882900"/>
          </a:xfrm>
          <a:prstGeom prst="rect">
            <a:avLst/>
          </a:prstGeom>
        </p:spPr>
      </p:pic>
      <p:pic>
        <p:nvPicPr>
          <p:cNvPr id="6" name="Picture 5" descr="connolly book collins"/>
          <p:cNvPicPr>
            <a:picLocks noChangeAspect="1"/>
          </p:cNvPicPr>
          <p:nvPr/>
        </p:nvPicPr>
        <p:blipFill>
          <a:blip r:embed="rId5"/>
          <a:stretch>
            <a:fillRect/>
          </a:stretch>
        </p:blipFill>
        <p:spPr>
          <a:xfrm>
            <a:off x="3437412" y="3707174"/>
            <a:ext cx="2122803" cy="2882900"/>
          </a:xfrm>
          <a:prstGeom prst="rect">
            <a:avLst/>
          </a:prstGeom>
        </p:spPr>
      </p:pic>
      <p:pic>
        <p:nvPicPr>
          <p:cNvPr id="7" name="Content Placeholder 4" descr="stephens insurrection in dublin"/>
          <p:cNvPicPr>
            <a:picLocks noChangeAspect="1"/>
          </p:cNvPicPr>
          <p:nvPr/>
        </p:nvPicPr>
        <p:blipFill>
          <a:blip r:embed="rId6"/>
          <a:srcRect l="-66783" r="-66783"/>
          <a:stretch>
            <a:fillRect/>
          </a:stretch>
        </p:blipFill>
        <p:spPr>
          <a:xfrm>
            <a:off x="4815032" y="3707174"/>
            <a:ext cx="4562096" cy="2513568"/>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Ｐ明朝"/>
      </a:majorFont>
      <a:minorFont>
        <a:latin typeface="Goudy Old Style"/>
        <a:ea typeface=""/>
        <a:cs typeface=""/>
        <a:font script="Jpan" typeface="ＭＳ Ｐ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635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2478</TotalTime>
  <Words>1267</Words>
  <Application>Microsoft Macintosh PowerPoint</Application>
  <PresentationFormat>On-screen Show (4:3)</PresentationFormat>
  <Paragraphs>179</Paragraphs>
  <Slides>35</Slides>
  <Notes>0</Notes>
  <HiddenSlides>0</HiddenSlides>
  <MMClips>0</MMClips>
  <ScaleCrop>false</ScaleCrop>
  <HeadingPairs>
    <vt:vector size="4" baseType="variant">
      <vt:variant>
        <vt:lpstr>Design Template</vt:lpstr>
      </vt:variant>
      <vt:variant>
        <vt:i4>1</vt:i4>
      </vt:variant>
      <vt:variant>
        <vt:lpstr>Slide Titles</vt:lpstr>
      </vt:variant>
      <vt:variant>
        <vt:i4>35</vt:i4>
      </vt:variant>
    </vt:vector>
  </HeadingPairs>
  <TitlesOfParts>
    <vt:vector size="36" baseType="lpstr">
      <vt:lpstr>Inkwell</vt:lpstr>
      <vt:lpstr>England’s Difficulty, Ireland’s Opportunity  A Chronology of the Events of Easter Week 1916</vt:lpstr>
      <vt:lpstr>Ireland in 1916</vt:lpstr>
      <vt:lpstr>‘The British Empire, and British colonialism, is everywhere a usurpation of the rights of humanity... When Irish nationalists claim our right to self-determination we strike not only at our national subjection but also at the chains that hold Africa and Asia in the same humiliation.’ </vt:lpstr>
      <vt:lpstr>             Run-up to the Rising: Key Actors</vt:lpstr>
      <vt:lpstr>The Irish Republican Brotherhood (The Fenians)</vt:lpstr>
      <vt:lpstr> The Gaelic Athletic Association (GAA) </vt:lpstr>
      <vt:lpstr> The Gaelic League </vt:lpstr>
      <vt:lpstr>  1913 Lockout and the Irish Citizen Army </vt:lpstr>
      <vt:lpstr> Cumann na nGaedhal (Sinn Féin) </vt:lpstr>
      <vt:lpstr>The Ulster Volunteers</vt:lpstr>
      <vt:lpstr> The Irish Volunteers </vt:lpstr>
      <vt:lpstr>Cumann na mBan</vt:lpstr>
      <vt:lpstr>The Howth Gun-Running</vt:lpstr>
      <vt:lpstr>Run-up to the Rising</vt:lpstr>
      <vt:lpstr>Run-up to the Rising (contd.)</vt:lpstr>
      <vt:lpstr>Slide 16</vt:lpstr>
      <vt:lpstr>Run-up to the Rising (contd.)</vt:lpstr>
      <vt:lpstr>Day 1: Monday</vt:lpstr>
      <vt:lpstr>Slide 19</vt:lpstr>
      <vt:lpstr>Day 2: Tuesday</vt:lpstr>
      <vt:lpstr>Day 3: Wednesday</vt:lpstr>
      <vt:lpstr>Day 4: Thursday</vt:lpstr>
      <vt:lpstr>Day 5: Friday</vt:lpstr>
      <vt:lpstr>Day 6: Saturday - Surrender</vt:lpstr>
      <vt:lpstr>Slide 25</vt:lpstr>
      <vt:lpstr>Aftermath of the Rising</vt:lpstr>
      <vt:lpstr>Slide 27</vt:lpstr>
      <vt:lpstr>Slide 28</vt:lpstr>
      <vt:lpstr>16 Leaders Executed</vt:lpstr>
      <vt:lpstr> Constance Markievicz</vt:lpstr>
      <vt:lpstr>In Kilmainham</vt:lpstr>
      <vt:lpstr>A dream realised…?</vt:lpstr>
      <vt:lpstr>Slide 33</vt:lpstr>
      <vt:lpstr>  Go raibh maith agaibh</vt:lpstr>
      <vt:lpstr>Sources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maire ni mhordha</dc:creator>
  <cp:lastModifiedBy>maire ni mhordha</cp:lastModifiedBy>
  <cp:revision>158</cp:revision>
  <cp:lastPrinted>2016-03-28T21:39:30Z</cp:lastPrinted>
  <dcterms:created xsi:type="dcterms:W3CDTF">2016-03-29T16:17:36Z</dcterms:created>
  <dcterms:modified xsi:type="dcterms:W3CDTF">2016-03-29T17:40:04Z</dcterms:modified>
</cp:coreProperties>
</file>